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7" r:id="rId2"/>
    <p:sldId id="312" r:id="rId3"/>
    <p:sldId id="314" r:id="rId4"/>
    <p:sldId id="364" r:id="rId5"/>
    <p:sldId id="341" r:id="rId6"/>
    <p:sldId id="365" r:id="rId7"/>
    <p:sldId id="366" r:id="rId8"/>
    <p:sldId id="367" r:id="rId9"/>
    <p:sldId id="368" r:id="rId10"/>
    <p:sldId id="369" r:id="rId11"/>
    <p:sldId id="370" r:id="rId12"/>
    <p:sldId id="371" r:id="rId13"/>
    <p:sldId id="372" r:id="rId14"/>
    <p:sldId id="373" r:id="rId15"/>
    <p:sldId id="374" r:id="rId16"/>
    <p:sldId id="375" r:id="rId17"/>
    <p:sldId id="376" r:id="rId18"/>
    <p:sldId id="377" r:id="rId19"/>
    <p:sldId id="378" r:id="rId20"/>
    <p:sldId id="379" r:id="rId21"/>
    <p:sldId id="380" r:id="rId22"/>
    <p:sldId id="381" r:id="rId23"/>
    <p:sldId id="382" r:id="rId24"/>
    <p:sldId id="383" r:id="rId25"/>
    <p:sldId id="384" r:id="rId26"/>
    <p:sldId id="385" r:id="rId27"/>
    <p:sldId id="386" r:id="rId28"/>
    <p:sldId id="387" r:id="rId29"/>
    <p:sldId id="388" r:id="rId30"/>
    <p:sldId id="326" r:id="rId31"/>
  </p:sldIdLst>
  <p:sldSz cx="9144000" cy="5143500" type="screen16x9"/>
  <p:notesSz cx="7104063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B82A"/>
    <a:srgbClr val="5F5F5F"/>
    <a:srgbClr val="FFFFCC"/>
    <a:srgbClr val="FFFFFF"/>
    <a:srgbClr val="98C6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Světlý styl 1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4660"/>
  </p:normalViewPr>
  <p:slideViewPr>
    <p:cSldViewPr>
      <p:cViewPr varScale="1">
        <p:scale>
          <a:sx n="144" d="100"/>
          <a:sy n="144" d="100"/>
        </p:scale>
        <p:origin x="582" y="12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98" d="100"/>
          <a:sy n="98" d="100"/>
        </p:scale>
        <p:origin x="-3564" y="-114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76E08764-9044-4561-BCAA-4D774E34B1BD}" type="datetimeFigureOut">
              <a:rPr lang="cs-CZ" smtClean="0"/>
              <a:pPr/>
              <a:t>15.01.2024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575C7FAA-EF66-46F3-8796-1CD7CCE98F7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EEB2BC8F-F44B-4293-A631-24F68BC68931}" type="datetimeFigureOut">
              <a:rPr lang="cs-CZ" smtClean="0"/>
              <a:pPr/>
              <a:t>15.01.2024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7B70BC8A-2639-4B32-B175-E5037122F93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0424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BC8A-2639-4B32-B175-E5037122F937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8116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BC8A-2639-4B32-B175-E5037122F937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1623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BC8A-2639-4B32-B175-E5037122F937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7608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BC8A-2639-4B32-B175-E5037122F937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5225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BC8A-2639-4B32-B175-E5037122F937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8792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BC8A-2639-4B32-B175-E5037122F937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0542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BC8A-2639-4B32-B175-E5037122F937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10253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BC8A-2639-4B32-B175-E5037122F937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18163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BC8A-2639-4B32-B175-E5037122F937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11435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BC8A-2639-4B32-B175-E5037122F937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288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BC8A-2639-4B32-B175-E5037122F937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9836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BC8A-2639-4B32-B175-E5037122F937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7662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BC8A-2639-4B32-B175-E5037122F937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3089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BC8A-2639-4B32-B175-E5037122F937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8811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BC8A-2639-4B32-B175-E5037122F937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227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BC8A-2639-4B32-B175-E5037122F937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2536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BC8A-2639-4B32-B175-E5037122F937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677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0BC8A-2639-4B32-B175-E5037122F937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9461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Klepnutím lze upravit styl předlohy podnadpisů.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>
          <a:xfrm>
            <a:off x="323528" y="4876006"/>
            <a:ext cx="5688632" cy="273844"/>
          </a:xfrm>
        </p:spPr>
        <p:txBody>
          <a:bodyPr/>
          <a:lstStyle/>
          <a:p>
            <a:r>
              <a:rPr lang="cs-CZ">
                <a:solidFill>
                  <a:schemeClr val="tx1"/>
                </a:solidFill>
              </a:rPr>
              <a:t>Veřejné projednání analytické části generelu zeleně Název projektu: Zpracování strategických dokumentů pro město Klatovy</a:t>
            </a:r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Přímá spojovací čára 7"/>
          <p:cNvCxnSpPr/>
          <p:nvPr userDrawn="1"/>
        </p:nvCxnSpPr>
        <p:spPr>
          <a:xfrm>
            <a:off x="395536" y="4873500"/>
            <a:ext cx="874846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ástupný symbol pro zápatí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>
                <a:solidFill>
                  <a:schemeClr val="tx1"/>
                </a:solidFill>
              </a:rPr>
              <a:t>Veřejné projednání analytické části generelu zeleně Název projektu: Zpracování strategických dokumentů pro město Klatovy</a:t>
            </a:r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323528" y="4840002"/>
            <a:ext cx="5688632" cy="273844"/>
          </a:xfrm>
        </p:spPr>
        <p:txBody>
          <a:bodyPr/>
          <a:lstStyle/>
          <a:p>
            <a:r>
              <a:rPr lang="cs-CZ">
                <a:solidFill>
                  <a:schemeClr val="tx1"/>
                </a:solidFill>
              </a:rPr>
              <a:t>Veřejné projednání analytické části generelu zeleně Název projektu: Zpracování strategických dokumentů pro město Klatovy</a:t>
            </a:r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323528" y="4876006"/>
            <a:ext cx="5688632" cy="273844"/>
          </a:xfrm>
        </p:spPr>
        <p:txBody>
          <a:bodyPr/>
          <a:lstStyle/>
          <a:p>
            <a:r>
              <a:rPr lang="cs-CZ">
                <a:solidFill>
                  <a:schemeClr val="tx1"/>
                </a:solidFill>
              </a:rPr>
              <a:t>Veřejné projednání analytické části generelu zeleně Název projektu: Zpracování strategických dokumentů pro město Klatovy</a:t>
            </a:r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323528" y="4876006"/>
            <a:ext cx="5688632" cy="273844"/>
          </a:xfrm>
        </p:spPr>
        <p:txBody>
          <a:bodyPr/>
          <a:lstStyle/>
          <a:p>
            <a:r>
              <a:rPr lang="cs-CZ">
                <a:solidFill>
                  <a:schemeClr val="tx1"/>
                </a:solidFill>
              </a:rPr>
              <a:t>Veřejné projednání analytické části generelu zeleně Název projektu: Zpracování strategických dokumentů pro město Klatovy</a:t>
            </a:r>
            <a:endParaRPr lang="cs-CZ" dirty="0"/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4716466" y="303609"/>
            <a:ext cx="4427537" cy="2052638"/>
          </a:xfrm>
        </p:spPr>
        <p:txBody>
          <a:bodyPr>
            <a:normAutofit/>
          </a:bodyPr>
          <a:lstStyle>
            <a:lvl1pPr algn="ctr">
              <a:buNone/>
              <a:defRPr sz="1300" baseline="0"/>
            </a:lvl1pPr>
          </a:lstStyle>
          <a:p>
            <a:r>
              <a:rPr lang="cs-CZ" dirty="0"/>
              <a:t>Obrázek</a:t>
            </a:r>
          </a:p>
        </p:txBody>
      </p:sp>
      <p:sp>
        <p:nvSpPr>
          <p:cNvPr id="7" name="Zástupný symbol pro obrázek 5"/>
          <p:cNvSpPr>
            <a:spLocks noGrp="1"/>
          </p:cNvSpPr>
          <p:nvPr>
            <p:ph type="pic" sz="quarter" idx="12" hasCustomPrompt="1"/>
          </p:nvPr>
        </p:nvSpPr>
        <p:spPr>
          <a:xfrm>
            <a:off x="4716466" y="2517744"/>
            <a:ext cx="2015777" cy="2268252"/>
          </a:xfrm>
        </p:spPr>
        <p:txBody>
          <a:bodyPr>
            <a:normAutofit/>
          </a:bodyPr>
          <a:lstStyle>
            <a:lvl1pPr algn="ctr">
              <a:buNone/>
              <a:defRPr sz="1300" baseline="0"/>
            </a:lvl1pPr>
          </a:lstStyle>
          <a:p>
            <a:r>
              <a:rPr lang="cs-CZ" dirty="0"/>
              <a:t>Obrázek</a:t>
            </a:r>
          </a:p>
        </p:txBody>
      </p:sp>
      <p:sp>
        <p:nvSpPr>
          <p:cNvPr id="8" name="Zástupný symbol pro obrázek 5"/>
          <p:cNvSpPr>
            <a:spLocks noGrp="1"/>
          </p:cNvSpPr>
          <p:nvPr>
            <p:ph type="pic" sz="quarter" idx="13" hasCustomPrompt="1"/>
          </p:nvPr>
        </p:nvSpPr>
        <p:spPr>
          <a:xfrm>
            <a:off x="7020272" y="2517744"/>
            <a:ext cx="2123728" cy="2268252"/>
          </a:xfrm>
        </p:spPr>
        <p:txBody>
          <a:bodyPr>
            <a:normAutofit/>
          </a:bodyPr>
          <a:lstStyle>
            <a:lvl1pPr algn="ctr">
              <a:buNone/>
              <a:defRPr sz="1300" baseline="0"/>
            </a:lvl1pPr>
          </a:lstStyle>
          <a:p>
            <a:r>
              <a:rPr lang="cs-CZ" dirty="0"/>
              <a:t>Obrázek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Přímá spojovací čára 7"/>
          <p:cNvCxnSpPr/>
          <p:nvPr userDrawn="1"/>
        </p:nvCxnSpPr>
        <p:spPr>
          <a:xfrm>
            <a:off x="395536" y="4873500"/>
            <a:ext cx="874846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ástupný symbol pro text 5"/>
          <p:cNvSpPr>
            <a:spLocks noGrp="1"/>
          </p:cNvSpPr>
          <p:nvPr>
            <p:ph type="body" sz="quarter" idx="10"/>
          </p:nvPr>
        </p:nvSpPr>
        <p:spPr>
          <a:xfrm>
            <a:off x="250825" y="250032"/>
            <a:ext cx="4249738" cy="4481513"/>
          </a:xfrm>
        </p:spPr>
        <p:txBody>
          <a:bodyPr>
            <a:normAutofit/>
          </a:bodyPr>
          <a:lstStyle>
            <a:lvl1pPr>
              <a:buNone/>
              <a:defRPr sz="2700" b="1" baseline="0">
                <a:solidFill>
                  <a:schemeClr val="tx2"/>
                </a:solidFill>
              </a:defRPr>
            </a:lvl1pPr>
            <a:lvl2pPr>
              <a:buNone/>
              <a:defRPr sz="1300" b="1" baseline="0"/>
            </a:lvl2pPr>
            <a:lvl3pPr>
              <a:buClr>
                <a:schemeClr val="tx2"/>
              </a:buClr>
              <a:buSzPct val="120000"/>
              <a:buFont typeface="Arial" pitchFamily="34" charset="0"/>
              <a:buChar char="•"/>
              <a:defRPr sz="1300" baseline="0"/>
            </a:lvl3pPr>
            <a:lvl4pPr>
              <a:buNone/>
              <a:defRPr sz="1300" baseline="0"/>
            </a:lvl4pPr>
            <a:lvl5pPr>
              <a:buNone/>
              <a:defRPr sz="1300" baseline="0"/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sp>
        <p:nvSpPr>
          <p:cNvPr id="7" name="Zástupný symbol pro text 5"/>
          <p:cNvSpPr>
            <a:spLocks noGrp="1"/>
          </p:cNvSpPr>
          <p:nvPr>
            <p:ph type="body" sz="quarter" idx="11"/>
          </p:nvPr>
        </p:nvSpPr>
        <p:spPr>
          <a:xfrm>
            <a:off x="4644008" y="249493"/>
            <a:ext cx="4249738" cy="4481513"/>
          </a:xfrm>
        </p:spPr>
        <p:txBody>
          <a:bodyPr>
            <a:normAutofit/>
          </a:bodyPr>
          <a:lstStyle>
            <a:lvl1pPr>
              <a:buNone/>
              <a:defRPr sz="2700" b="1" baseline="0">
                <a:solidFill>
                  <a:schemeClr val="tx2"/>
                </a:solidFill>
              </a:defRPr>
            </a:lvl1pPr>
            <a:lvl2pPr>
              <a:buNone/>
              <a:defRPr sz="1300" b="1" baseline="0"/>
            </a:lvl2pPr>
            <a:lvl3pPr>
              <a:buClr>
                <a:schemeClr val="tx2"/>
              </a:buClr>
              <a:buSzPct val="120000"/>
              <a:buFont typeface="Arial" pitchFamily="34" charset="0"/>
              <a:buChar char="•"/>
              <a:defRPr sz="1300" baseline="0"/>
            </a:lvl3pPr>
            <a:lvl4pPr>
              <a:buNone/>
              <a:defRPr sz="1300" baseline="0"/>
            </a:lvl4pPr>
            <a:lvl5pPr>
              <a:buNone/>
              <a:defRPr sz="1300" baseline="0"/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sp>
        <p:nvSpPr>
          <p:cNvPr id="13" name="Zástupný symbol pro zápatí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>
                <a:solidFill>
                  <a:schemeClr val="tx1"/>
                </a:solidFill>
              </a:rPr>
              <a:t>Veřejné projednání analytické části generelu zeleně Název projektu: Zpracování strategických dokumentů pro město Klatovy</a:t>
            </a:r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lastní rozložení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Přímá spojovací čára 7"/>
          <p:cNvCxnSpPr/>
          <p:nvPr userDrawn="1"/>
        </p:nvCxnSpPr>
        <p:spPr>
          <a:xfrm>
            <a:off x="395536" y="4873500"/>
            <a:ext cx="874846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ástupný symbol pro obrázek 5"/>
          <p:cNvSpPr>
            <a:spLocks noGrp="1"/>
          </p:cNvSpPr>
          <p:nvPr>
            <p:ph type="pic" sz="quarter" idx="10"/>
          </p:nvPr>
        </p:nvSpPr>
        <p:spPr>
          <a:xfrm>
            <a:off x="0" y="250032"/>
            <a:ext cx="8820150" cy="4481513"/>
          </a:xfrm>
        </p:spPr>
        <p:txBody>
          <a:bodyPr>
            <a:normAutofit/>
          </a:bodyPr>
          <a:lstStyle>
            <a:lvl1pPr algn="ctr">
              <a:buNone/>
              <a:defRPr sz="1300" baseline="0"/>
            </a:lvl1pPr>
          </a:lstStyle>
          <a:p>
            <a:endParaRPr lang="cs-CZ" dirty="0"/>
          </a:p>
          <a:p>
            <a:r>
              <a:rPr lang="cs-CZ" dirty="0"/>
              <a:t>Obrázek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solidFill>
                  <a:schemeClr val="tx1"/>
                </a:solidFill>
              </a:rPr>
              <a:t>Veřejné projednání analytické části generelu zeleně Název projektu: Zpracování strategických dokumentů pro město Klatovy</a:t>
            </a:r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lastní rozložení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Přímá spojovací čára 7"/>
          <p:cNvCxnSpPr/>
          <p:nvPr userDrawn="1"/>
        </p:nvCxnSpPr>
        <p:spPr>
          <a:xfrm>
            <a:off x="395536" y="4873500"/>
            <a:ext cx="874846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solidFill>
                  <a:schemeClr val="tx1"/>
                </a:solidFill>
              </a:rPr>
              <a:t>Veřejné projednání analytické části generelu zeleně Název projektu: Zpracování strategických dokumentů pro město Klatovy</a:t>
            </a:r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sp>
        <p:nvSpPr>
          <p:cNvPr id="10" name="Zástupný symbol pro číslo snímku 2"/>
          <p:cNvSpPr txBox="1">
            <a:spLocks/>
          </p:cNvSpPr>
          <p:nvPr userDrawn="1"/>
        </p:nvSpPr>
        <p:spPr>
          <a:xfrm>
            <a:off x="8244408" y="4944201"/>
            <a:ext cx="730424" cy="273844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E58D3-8562-427B-82EC-216274169212}" type="slidenum">
              <a:rPr kumimoji="0" lang="cs-CZ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Přímá spojovací čára 10"/>
          <p:cNvCxnSpPr/>
          <p:nvPr userDrawn="1"/>
        </p:nvCxnSpPr>
        <p:spPr>
          <a:xfrm>
            <a:off x="395536" y="4873500"/>
            <a:ext cx="874846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ástupný symbol pro zápatí 12"/>
          <p:cNvSpPr>
            <a:spLocks noGrp="1"/>
          </p:cNvSpPr>
          <p:nvPr>
            <p:ph type="ftr" sz="quarter" idx="3"/>
          </p:nvPr>
        </p:nvSpPr>
        <p:spPr>
          <a:xfrm>
            <a:off x="323528" y="4876006"/>
            <a:ext cx="56886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>
                <a:solidFill>
                  <a:schemeClr val="tx1"/>
                </a:solidFill>
              </a:rPr>
              <a:t>Veřejné projednání analytické části generelu zeleně Název projektu: Zpracování strategických dokumentů pro město Klatovy</a:t>
            </a:r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4" r:id="rId4"/>
    <p:sldLayoutId id="2147483656" r:id="rId5"/>
    <p:sldLayoutId id="2147483653" r:id="rId6"/>
    <p:sldLayoutId id="2147483652" r:id="rId7"/>
    <p:sldLayoutId id="2147483657" r:id="rId8"/>
    <p:sldLayoutId id="2147483651" r:id="rId9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27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600"/>
        </a:spcBef>
        <a:buFont typeface="Arial" pitchFamily="34" charset="0"/>
        <a:buNone/>
        <a:defRPr sz="13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600"/>
        </a:spcBef>
        <a:buClr>
          <a:schemeClr val="tx2"/>
        </a:buClr>
        <a:buSzPct val="120000"/>
        <a:buFont typeface="Arial" pitchFamily="34" charset="0"/>
        <a:buChar char="•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26.jpe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3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png"/><Relationship Id="rId9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3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3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png"/><Relationship Id="rId9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3.pn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3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17ED80C7-A051-2940-7B16-E1DE9472EA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8" b="18094"/>
          <a:stretch/>
        </p:blipFill>
        <p:spPr>
          <a:xfrm>
            <a:off x="-9188" y="3662"/>
            <a:ext cx="9160275" cy="3473512"/>
          </a:xfrm>
          <a:prstGeom prst="rect">
            <a:avLst/>
          </a:prstGeom>
        </p:spPr>
      </p:pic>
      <p:sp>
        <p:nvSpPr>
          <p:cNvPr id="18" name="Obdélník 17"/>
          <p:cNvSpPr/>
          <p:nvPr/>
        </p:nvSpPr>
        <p:spPr>
          <a:xfrm>
            <a:off x="0" y="3477178"/>
            <a:ext cx="9151088" cy="17076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251520" y="4233814"/>
            <a:ext cx="63367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2">
                    <a:lumMod val="50000"/>
                  </a:schemeClr>
                </a:solidFill>
              </a:rPr>
              <a:t>11/01/2024 Praha</a:t>
            </a:r>
          </a:p>
          <a:p>
            <a:r>
              <a:rPr lang="cs-CZ" sz="11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cs-CZ" sz="1100" b="1" dirty="0">
                <a:solidFill>
                  <a:schemeClr val="tx2">
                    <a:lumMod val="50000"/>
                  </a:schemeClr>
                </a:solidFill>
              </a:rPr>
              <a:t>Ing. Barbora Májková / Ing. Magdaléna Vágnerová / Ing. Eva Fridrichová</a:t>
            </a:r>
          </a:p>
        </p:txBody>
      </p:sp>
      <p:cxnSp>
        <p:nvCxnSpPr>
          <p:cNvPr id="16" name="Přímá spojovací čára 15"/>
          <p:cNvCxnSpPr>
            <a:cxnSpLocks/>
          </p:cNvCxnSpPr>
          <p:nvPr/>
        </p:nvCxnSpPr>
        <p:spPr>
          <a:xfrm flipV="1">
            <a:off x="-9187" y="3479464"/>
            <a:ext cx="9160275" cy="1"/>
          </a:xfrm>
          <a:prstGeom prst="line">
            <a:avLst/>
          </a:prstGeom>
          <a:ln w="38100" cmpd="sng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254294" y="1708062"/>
            <a:ext cx="6707559" cy="10162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cs-CZ" sz="24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REVITALIZACE ZELENĚ</a:t>
            </a:r>
          </a:p>
          <a:p>
            <a:r>
              <a:rPr lang="cs-CZ" sz="24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V AREÁLU NEMOCNICE BULOVKA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B324466A-620D-4E88-8ABE-8D551F2AB846}"/>
              </a:ext>
            </a:extLst>
          </p:cNvPr>
          <p:cNvSpPr txBox="1"/>
          <p:nvPr/>
        </p:nvSpPr>
        <p:spPr>
          <a:xfrm>
            <a:off x="251520" y="3023014"/>
            <a:ext cx="2886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Veřejné projednání návrhu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xmlns="" id="{591BE7D2-7429-4B46-BDC4-8326A69239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35124"/>
            <a:ext cx="853210" cy="419186"/>
          </a:xfrm>
          <a:prstGeom prst="rect">
            <a:avLst/>
          </a:prstGeom>
        </p:spPr>
      </p:pic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xmlns="" id="{36026307-1943-44BE-88E5-ADD006A85B26}"/>
              </a:ext>
            </a:extLst>
          </p:cNvPr>
          <p:cNvCxnSpPr/>
          <p:nvPr/>
        </p:nvCxnSpPr>
        <p:spPr>
          <a:xfrm>
            <a:off x="8244408" y="111752"/>
            <a:ext cx="0" cy="25637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51DDFC46-D494-49D9-8A9B-40FAE3F765EB}"/>
              </a:ext>
            </a:extLst>
          </p:cNvPr>
          <p:cNvSpPr txBox="1"/>
          <p:nvPr/>
        </p:nvSpPr>
        <p:spPr>
          <a:xfrm>
            <a:off x="323528" y="202396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2000" b="1" dirty="0">
                <a:solidFill>
                  <a:schemeClr val="tx2"/>
                </a:solidFill>
                <a:latin typeface="+mj-lt"/>
              </a:rPr>
              <a:t>Současný stav</a:t>
            </a:r>
            <a:endParaRPr lang="cs-CZ" sz="2000" b="1" kern="1200" baseline="0" dirty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5DCB6D2A-2747-43ED-A0DA-5C05C6AFA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568" y="4479212"/>
            <a:ext cx="853210" cy="419186"/>
          </a:xfrm>
          <a:prstGeom prst="rect">
            <a:avLst/>
          </a:prstGeom>
        </p:spPr>
      </p:pic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xmlns="" id="{C27C00F1-CB32-46A5-8FA7-DB4A02426ADE}"/>
              </a:ext>
            </a:extLst>
          </p:cNvPr>
          <p:cNvCxnSpPr/>
          <p:nvPr/>
        </p:nvCxnSpPr>
        <p:spPr>
          <a:xfrm>
            <a:off x="8157096" y="4555840"/>
            <a:ext cx="0" cy="25637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xmlns="" id="{31AD0971-BED5-0458-7C99-35382B7FC783}"/>
              </a:ext>
            </a:extLst>
          </p:cNvPr>
          <p:cNvSpPr txBox="1"/>
          <p:nvPr/>
        </p:nvSpPr>
        <p:spPr>
          <a:xfrm>
            <a:off x="297862" y="4870393"/>
            <a:ext cx="4608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Lokalita 3</a:t>
            </a:r>
            <a:endParaRPr lang="cs-CZ" sz="1000" b="1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99B8282C-CBBD-9215-24F7-E940B7BAFC1A}"/>
              </a:ext>
            </a:extLst>
          </p:cNvPr>
          <p:cNvSpPr txBox="1"/>
          <p:nvPr/>
        </p:nvSpPr>
        <p:spPr>
          <a:xfrm>
            <a:off x="323528" y="3883808"/>
            <a:ext cx="3876572" cy="80021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bg1"/>
              </a:buClr>
              <a:buSzPct val="120000"/>
            </a:pPr>
            <a:r>
              <a:rPr lang="cs-CZ" sz="1200" b="1" dirty="0">
                <a:solidFill>
                  <a:schemeClr val="bg1"/>
                </a:solidFill>
              </a:rPr>
              <a:t>Východiska pro návrh: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Odstranění neperspektivních keřů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Umístění nové lavičky pod stávajícími stromy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6957B557-307E-43A6-AE33-C55526D395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6" t="3704" r="456" b="37604"/>
          <a:stretch/>
        </p:blipFill>
        <p:spPr bwMode="auto">
          <a:xfrm>
            <a:off x="297862" y="602506"/>
            <a:ext cx="3902238" cy="30493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xmlns="" id="{C8035783-9904-4CBF-95BC-E2F50C702D90}"/>
              </a:ext>
            </a:extLst>
          </p:cNvPr>
          <p:cNvGrpSpPr/>
          <p:nvPr/>
        </p:nvGrpSpPr>
        <p:grpSpPr>
          <a:xfrm>
            <a:off x="4788024" y="1466827"/>
            <a:ext cx="4058114" cy="2011506"/>
            <a:chOff x="0" y="0"/>
            <a:chExt cx="6019914" cy="2983865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xmlns="" id="{FE12D694-84C5-6852-315A-26C990ABBB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69" t="1622" r="27093" b="72303"/>
            <a:stretch/>
          </p:blipFill>
          <p:spPr bwMode="auto">
            <a:xfrm>
              <a:off x="3330054" y="859809"/>
              <a:ext cx="2689860" cy="20053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xmlns="" id="{084B52B3-B3A6-64A5-3DB6-B583B2FE0B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7" t="13314" r="6495" b="-862"/>
            <a:stretch/>
          </p:blipFill>
          <p:spPr bwMode="auto">
            <a:xfrm>
              <a:off x="0" y="0"/>
              <a:ext cx="2983865" cy="2983865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7" name="Spojnice: pravoúhlá 6">
              <a:extLst>
                <a:ext uri="{FF2B5EF4-FFF2-40B4-BE49-F238E27FC236}">
                  <a16:creationId xmlns:a16="http://schemas.microsoft.com/office/drawing/2014/main" xmlns="" id="{E24FBCE9-999F-2E77-656F-073B1152DE42}"/>
                </a:ext>
              </a:extLst>
            </p:cNvPr>
            <p:cNvCxnSpPr/>
            <p:nvPr/>
          </p:nvCxnSpPr>
          <p:spPr>
            <a:xfrm flipH="1">
              <a:off x="2939671" y="1203562"/>
              <a:ext cx="2133410" cy="45719"/>
            </a:xfrm>
            <a:prstGeom prst="bentConnector3">
              <a:avLst>
                <a:gd name="adj1" fmla="val 99768"/>
              </a:avLst>
            </a:prstGeom>
            <a:ln w="28575" cap="rnd">
              <a:solidFill>
                <a:schemeClr val="bg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C9F3CBBB-B26E-EC3F-CBE0-349B43A67E47}"/>
              </a:ext>
            </a:extLst>
          </p:cNvPr>
          <p:cNvSpPr txBox="1"/>
          <p:nvPr/>
        </p:nvSpPr>
        <p:spPr>
          <a:xfrm>
            <a:off x="4906374" y="202396"/>
            <a:ext cx="3499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2000" b="1" dirty="0">
                <a:solidFill>
                  <a:schemeClr val="tx2"/>
                </a:solidFill>
                <a:latin typeface="+mj-lt"/>
              </a:rPr>
              <a:t>Návrh řešení</a:t>
            </a:r>
            <a:endParaRPr lang="cs-CZ" sz="2000" b="1" kern="1200" baseline="0" dirty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93506B81-E213-5B1F-8EFE-674E292A7D43}"/>
              </a:ext>
            </a:extLst>
          </p:cNvPr>
          <p:cNvSpPr txBox="1"/>
          <p:nvPr/>
        </p:nvSpPr>
        <p:spPr>
          <a:xfrm>
            <a:off x="5436096" y="3517004"/>
            <a:ext cx="18984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t>Nová lavička</a:t>
            </a:r>
          </a:p>
        </p:txBody>
      </p:sp>
    </p:spTree>
    <p:extLst>
      <p:ext uri="{BB962C8B-B14F-4D97-AF65-F5344CB8AC3E}">
        <p14:creationId xmlns:p14="http://schemas.microsoft.com/office/powerpoint/2010/main" val="760003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Atregia_PPT_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907704" y="1347614"/>
            <a:ext cx="7236296" cy="2808312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ovací čára 5"/>
          <p:cNvCxnSpPr/>
          <p:nvPr/>
        </p:nvCxnSpPr>
        <p:spPr>
          <a:xfrm>
            <a:off x="1907704" y="1347614"/>
            <a:ext cx="7236296" cy="0"/>
          </a:xfrm>
          <a:prstGeom prst="line">
            <a:avLst/>
          </a:prstGeom>
          <a:ln w="38100" cmpd="sng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2267744" y="1779662"/>
            <a:ext cx="6696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Lokalita 4</a:t>
            </a:r>
          </a:p>
          <a:p>
            <a:r>
              <a:rPr lang="cs-CZ" b="1" dirty="0">
                <a:solidFill>
                  <a:schemeClr val="bg1"/>
                </a:solidFill>
              </a:rPr>
              <a:t>Svažitý pás zeleně podél centrální komunikace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	</a:t>
            </a:r>
            <a:endParaRPr lang="cs-CZ" sz="1400" b="1" dirty="0">
              <a:solidFill>
                <a:schemeClr val="bg1"/>
              </a:solidFill>
            </a:endParaRPr>
          </a:p>
        </p:txBody>
      </p:sp>
      <p:pic>
        <p:nvPicPr>
          <p:cNvPr id="9" name="Obrázek 8" descr="Atregia_logo_bile-01.png">
            <a:extLst>
              <a:ext uri="{FF2B5EF4-FFF2-40B4-BE49-F238E27FC236}">
                <a16:creationId xmlns:a16="http://schemas.microsoft.com/office/drawing/2014/main" xmlns="" id="{90786173-444C-4AE2-83B5-8738F1FF481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31294" y="4463317"/>
            <a:ext cx="819757" cy="43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73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51DDFC46-D494-49D9-8A9B-40FAE3F765EB}"/>
              </a:ext>
            </a:extLst>
          </p:cNvPr>
          <p:cNvSpPr txBox="1"/>
          <p:nvPr/>
        </p:nvSpPr>
        <p:spPr>
          <a:xfrm>
            <a:off x="323528" y="202396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2000" b="1" dirty="0">
                <a:solidFill>
                  <a:schemeClr val="tx2"/>
                </a:solidFill>
                <a:latin typeface="+mj-lt"/>
              </a:rPr>
              <a:t>Současný stav</a:t>
            </a:r>
            <a:endParaRPr lang="cs-CZ" sz="2000" b="1" kern="1200" baseline="0" dirty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5DCB6D2A-2747-43ED-A0DA-5C05C6AFA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568" y="4479212"/>
            <a:ext cx="853210" cy="419186"/>
          </a:xfrm>
          <a:prstGeom prst="rect">
            <a:avLst/>
          </a:prstGeom>
        </p:spPr>
      </p:pic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xmlns="" id="{C27C00F1-CB32-46A5-8FA7-DB4A02426ADE}"/>
              </a:ext>
            </a:extLst>
          </p:cNvPr>
          <p:cNvCxnSpPr/>
          <p:nvPr/>
        </p:nvCxnSpPr>
        <p:spPr>
          <a:xfrm>
            <a:off x="8157096" y="4555840"/>
            <a:ext cx="0" cy="25637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xmlns="" id="{31AD0971-BED5-0458-7C99-35382B7FC783}"/>
              </a:ext>
            </a:extLst>
          </p:cNvPr>
          <p:cNvSpPr txBox="1"/>
          <p:nvPr/>
        </p:nvSpPr>
        <p:spPr>
          <a:xfrm>
            <a:off x="297862" y="4870393"/>
            <a:ext cx="4608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Lokalita 4</a:t>
            </a:r>
            <a:endParaRPr lang="cs-CZ" sz="1000" b="1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99B8282C-CBBD-9215-24F7-E940B7BAFC1A}"/>
              </a:ext>
            </a:extLst>
          </p:cNvPr>
          <p:cNvSpPr txBox="1"/>
          <p:nvPr/>
        </p:nvSpPr>
        <p:spPr>
          <a:xfrm>
            <a:off x="6202673" y="700961"/>
            <a:ext cx="2765105" cy="143116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bg1"/>
              </a:buClr>
              <a:buSzPct val="120000"/>
            </a:pPr>
            <a:r>
              <a:rPr lang="cs-CZ" sz="1200" b="1" dirty="0">
                <a:solidFill>
                  <a:schemeClr val="bg1"/>
                </a:solidFill>
              </a:rPr>
              <a:t>Východiska pro návrh: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Odstranění dožívajících stromů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Vytvoření reprezentativního prostoru kolem plastiky u vstupu do areálu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Výsadba nového stromořadí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EF8FF797-D12A-8442-8BEF-A3EE763D10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6129"/>
            <a:ext cx="5761302" cy="32437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7924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51DDFC46-D494-49D9-8A9B-40FAE3F765EB}"/>
              </a:ext>
            </a:extLst>
          </p:cNvPr>
          <p:cNvSpPr txBox="1"/>
          <p:nvPr/>
        </p:nvSpPr>
        <p:spPr>
          <a:xfrm>
            <a:off x="323528" y="202396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2000" b="1" dirty="0">
                <a:solidFill>
                  <a:schemeClr val="tx2"/>
                </a:solidFill>
                <a:latin typeface="+mj-lt"/>
              </a:rPr>
              <a:t>Návrh řešení</a:t>
            </a:r>
            <a:endParaRPr lang="cs-CZ" sz="2000" b="1" kern="1200" baseline="0" dirty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5DCB6D2A-2747-43ED-A0DA-5C05C6AFA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568" y="4479212"/>
            <a:ext cx="853210" cy="419186"/>
          </a:xfrm>
          <a:prstGeom prst="rect">
            <a:avLst/>
          </a:prstGeom>
        </p:spPr>
      </p:pic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xmlns="" id="{C27C00F1-CB32-46A5-8FA7-DB4A02426ADE}"/>
              </a:ext>
            </a:extLst>
          </p:cNvPr>
          <p:cNvCxnSpPr/>
          <p:nvPr/>
        </p:nvCxnSpPr>
        <p:spPr>
          <a:xfrm>
            <a:off x="8157096" y="4555840"/>
            <a:ext cx="0" cy="25637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C14D8BC1-E1E2-2F31-3518-DB2FF5CFCD33}"/>
              </a:ext>
            </a:extLst>
          </p:cNvPr>
          <p:cNvSpPr txBox="1"/>
          <p:nvPr/>
        </p:nvSpPr>
        <p:spPr>
          <a:xfrm>
            <a:off x="297862" y="4870393"/>
            <a:ext cx="4608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Lokalita 4</a:t>
            </a:r>
            <a:endParaRPr lang="cs-CZ" sz="1000" b="1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xmlns="" id="{647C8A8E-E0B5-E77B-746A-4005E79180FD}"/>
              </a:ext>
            </a:extLst>
          </p:cNvPr>
          <p:cNvGrpSpPr/>
          <p:nvPr/>
        </p:nvGrpSpPr>
        <p:grpSpPr>
          <a:xfrm>
            <a:off x="305725" y="717184"/>
            <a:ext cx="8154707" cy="3801022"/>
            <a:chOff x="0" y="0"/>
            <a:chExt cx="13323660" cy="6210341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xmlns="" id="{7AADF36F-EFF6-FC52-A998-37433BF8E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41911"/>
              <a:ext cx="9856470" cy="1085215"/>
            </a:xfrm>
            <a:prstGeom prst="rect">
              <a:avLst/>
            </a:prstGeom>
          </p:spPr>
        </p:pic>
        <p:pic>
          <p:nvPicPr>
            <p:cNvPr id="4" name="Obrázek 3" descr="Prunus avium plena, gefülltblühende Vogelkirsche | gesehen a… | Flickr">
              <a:extLst>
                <a:ext uri="{FF2B5EF4-FFF2-40B4-BE49-F238E27FC236}">
                  <a16:creationId xmlns:a16="http://schemas.microsoft.com/office/drawing/2014/main" xmlns="" id="{C921A1E8-57CB-EC81-05A0-38211F3C77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12" t="13534" r="39410" b="22161"/>
            <a:stretch/>
          </p:blipFill>
          <p:spPr bwMode="auto">
            <a:xfrm>
              <a:off x="10426535" y="0"/>
              <a:ext cx="2766695" cy="2766695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Obrázek 4" descr="Barcham pro trees">
              <a:extLst>
                <a:ext uri="{FF2B5EF4-FFF2-40B4-BE49-F238E27FC236}">
                  <a16:creationId xmlns:a16="http://schemas.microsoft.com/office/drawing/2014/main" xmlns="" id="{07DC43D4-D6D6-CFAD-7BE2-BB8BF38491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" r="-287" b="15750"/>
            <a:stretch/>
          </p:blipFill>
          <p:spPr bwMode="auto">
            <a:xfrm>
              <a:off x="10450285" y="3336966"/>
              <a:ext cx="2873375" cy="2873375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7" name="Spojnice: pravoúhlá 6">
              <a:extLst>
                <a:ext uri="{FF2B5EF4-FFF2-40B4-BE49-F238E27FC236}">
                  <a16:creationId xmlns:a16="http://schemas.microsoft.com/office/drawing/2014/main" xmlns="" id="{271D853E-C1F6-846F-E3AC-2A8452FB89AE}"/>
                </a:ext>
              </a:extLst>
            </p:cNvPr>
            <p:cNvCxnSpPr/>
            <p:nvPr/>
          </p:nvCxnSpPr>
          <p:spPr>
            <a:xfrm flipV="1">
              <a:off x="5864183" y="1016577"/>
              <a:ext cx="4574359" cy="752846"/>
            </a:xfrm>
            <a:prstGeom prst="bentConnector3">
              <a:avLst>
                <a:gd name="adj1" fmla="val -14"/>
              </a:avLst>
            </a:prstGeom>
            <a:ln w="28575" cap="rnd">
              <a:solidFill>
                <a:schemeClr val="tx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pojnice: pravoúhlá 7">
              <a:extLst>
                <a:ext uri="{FF2B5EF4-FFF2-40B4-BE49-F238E27FC236}">
                  <a16:creationId xmlns:a16="http://schemas.microsoft.com/office/drawing/2014/main" xmlns="" id="{7E1F4C5E-83D4-1D83-FA15-51AA0968E392}"/>
                </a:ext>
              </a:extLst>
            </p:cNvPr>
            <p:cNvCxnSpPr/>
            <p:nvPr/>
          </p:nvCxnSpPr>
          <p:spPr>
            <a:xfrm>
              <a:off x="7289222" y="2254085"/>
              <a:ext cx="3666341" cy="1477332"/>
            </a:xfrm>
            <a:prstGeom prst="bentConnector3">
              <a:avLst>
                <a:gd name="adj1" fmla="val -14"/>
              </a:avLst>
            </a:prstGeom>
            <a:ln w="28575" cap="rnd">
              <a:solidFill>
                <a:schemeClr val="tx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AAC23E1B-6B6B-70B3-7703-05ED0C09516D}"/>
              </a:ext>
            </a:extLst>
          </p:cNvPr>
          <p:cNvSpPr txBox="1"/>
          <p:nvPr/>
        </p:nvSpPr>
        <p:spPr>
          <a:xfrm>
            <a:off x="5682637" y="578697"/>
            <a:ext cx="1898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Nové stromořadí z třešně ptačí</a:t>
            </a:r>
          </a:p>
          <a:p>
            <a:pPr rtl="0"/>
            <a:r>
              <a:rPr lang="cs-CZ" sz="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t>(</a:t>
            </a:r>
            <a:r>
              <a:rPr lang="cs-CZ" sz="800" i="1" kern="12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t>Prunus</a:t>
            </a:r>
            <a:r>
              <a:rPr lang="cs-CZ" sz="800" i="1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cs-CZ" sz="800" i="1" kern="12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t>avium</a:t>
            </a:r>
            <a:r>
              <a:rPr lang="cs-CZ" sz="800" i="1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cs-CZ" sz="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t>‚Plena‘)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C49033B7-8739-8814-B213-00497EB90ACC}"/>
              </a:ext>
            </a:extLst>
          </p:cNvPr>
          <p:cNvSpPr txBox="1"/>
          <p:nvPr/>
        </p:nvSpPr>
        <p:spPr>
          <a:xfrm>
            <a:off x="5294742" y="4257039"/>
            <a:ext cx="1898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Nové stromořadí z javoru babyka</a:t>
            </a:r>
          </a:p>
          <a:p>
            <a:pPr rtl="0"/>
            <a:r>
              <a:rPr lang="cs-CZ" sz="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t>(</a:t>
            </a:r>
            <a:r>
              <a:rPr lang="cs-CZ" sz="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Acer </a:t>
            </a:r>
            <a:r>
              <a:rPr lang="cs-CZ" sz="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campestre</a:t>
            </a:r>
            <a:r>
              <a:rPr lang="cs-CZ" sz="800" i="1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cs-CZ" sz="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t>‚</a:t>
            </a:r>
            <a:r>
              <a:rPr lang="cs-CZ" sz="800" kern="12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t>Elsrijk</a:t>
            </a:r>
            <a:r>
              <a:rPr lang="cs-CZ" sz="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t>‘)</a:t>
            </a:r>
          </a:p>
        </p:txBody>
      </p:sp>
    </p:spTree>
    <p:extLst>
      <p:ext uri="{BB962C8B-B14F-4D97-AF65-F5344CB8AC3E}">
        <p14:creationId xmlns:p14="http://schemas.microsoft.com/office/powerpoint/2010/main" val="3120198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Atregia_PPT_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907704" y="1347614"/>
            <a:ext cx="7236296" cy="2808312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ovací čára 5"/>
          <p:cNvCxnSpPr/>
          <p:nvPr/>
        </p:nvCxnSpPr>
        <p:spPr>
          <a:xfrm>
            <a:off x="1907704" y="1347614"/>
            <a:ext cx="7236296" cy="0"/>
          </a:xfrm>
          <a:prstGeom prst="line">
            <a:avLst/>
          </a:prstGeom>
          <a:ln w="38100" cmpd="sng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2267744" y="1779662"/>
            <a:ext cx="6696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Lokalita 5</a:t>
            </a:r>
          </a:p>
          <a:p>
            <a:r>
              <a:rPr lang="cs-CZ" b="1" dirty="0">
                <a:solidFill>
                  <a:schemeClr val="bg1"/>
                </a:solidFill>
              </a:rPr>
              <a:t>Plocha zeleně vedle budovy neurologie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	</a:t>
            </a:r>
            <a:endParaRPr lang="cs-CZ" sz="1400" b="1" dirty="0">
              <a:solidFill>
                <a:schemeClr val="bg1"/>
              </a:solidFill>
            </a:endParaRPr>
          </a:p>
        </p:txBody>
      </p:sp>
      <p:pic>
        <p:nvPicPr>
          <p:cNvPr id="9" name="Obrázek 8" descr="Atregia_logo_bile-01.png">
            <a:extLst>
              <a:ext uri="{FF2B5EF4-FFF2-40B4-BE49-F238E27FC236}">
                <a16:creationId xmlns:a16="http://schemas.microsoft.com/office/drawing/2014/main" xmlns="" id="{90786173-444C-4AE2-83B5-8738F1FF481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31294" y="4463317"/>
            <a:ext cx="819757" cy="43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99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51DDFC46-D494-49D9-8A9B-40FAE3F765EB}"/>
              </a:ext>
            </a:extLst>
          </p:cNvPr>
          <p:cNvSpPr txBox="1"/>
          <p:nvPr/>
        </p:nvSpPr>
        <p:spPr>
          <a:xfrm>
            <a:off x="323528" y="202396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2000" b="1" dirty="0">
                <a:solidFill>
                  <a:schemeClr val="tx2"/>
                </a:solidFill>
                <a:latin typeface="+mj-lt"/>
              </a:rPr>
              <a:t>Současný stav</a:t>
            </a:r>
            <a:endParaRPr lang="cs-CZ" sz="2000" b="1" kern="1200" baseline="0" dirty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5DCB6D2A-2747-43ED-A0DA-5C05C6AFA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568" y="4479212"/>
            <a:ext cx="853210" cy="419186"/>
          </a:xfrm>
          <a:prstGeom prst="rect">
            <a:avLst/>
          </a:prstGeom>
        </p:spPr>
      </p:pic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xmlns="" id="{C27C00F1-CB32-46A5-8FA7-DB4A02426ADE}"/>
              </a:ext>
            </a:extLst>
          </p:cNvPr>
          <p:cNvCxnSpPr/>
          <p:nvPr/>
        </p:nvCxnSpPr>
        <p:spPr>
          <a:xfrm>
            <a:off x="8157096" y="4555840"/>
            <a:ext cx="0" cy="25637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xmlns="" id="{31AD0971-BED5-0458-7C99-35382B7FC783}"/>
              </a:ext>
            </a:extLst>
          </p:cNvPr>
          <p:cNvSpPr txBox="1"/>
          <p:nvPr/>
        </p:nvSpPr>
        <p:spPr>
          <a:xfrm>
            <a:off x="297862" y="4870393"/>
            <a:ext cx="4608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Lokalita 5</a:t>
            </a:r>
            <a:endParaRPr lang="cs-CZ" sz="1000" b="1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99B8282C-CBBD-9215-24F7-E940B7BAFC1A}"/>
              </a:ext>
            </a:extLst>
          </p:cNvPr>
          <p:cNvSpPr txBox="1"/>
          <p:nvPr/>
        </p:nvSpPr>
        <p:spPr>
          <a:xfrm>
            <a:off x="6202673" y="700961"/>
            <a:ext cx="2765105" cy="206210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bg1"/>
              </a:buClr>
              <a:buSzPct val="120000"/>
            </a:pPr>
            <a:r>
              <a:rPr lang="cs-CZ" sz="1200" b="1" dirty="0">
                <a:solidFill>
                  <a:schemeClr val="bg1"/>
                </a:solidFill>
              </a:rPr>
              <a:t>Východiska pro návrh: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Odstranění proschlého smrku a suchých mladých výsadeb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Vytvoření nového odpočívadla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Doplnění mobiliáře – nekotvené lavičky vzhledem k husté síti tras technické infrastruktury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Doplnění výsadeb keřů, trvalek i nových stromů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7EEDAC0B-A68E-AAD2-C4D4-EA9CD871BD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00961"/>
            <a:ext cx="5750782" cy="3237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7117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51DDFC46-D494-49D9-8A9B-40FAE3F765EB}"/>
              </a:ext>
            </a:extLst>
          </p:cNvPr>
          <p:cNvSpPr txBox="1"/>
          <p:nvPr/>
        </p:nvSpPr>
        <p:spPr>
          <a:xfrm>
            <a:off x="323528" y="202396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2000" b="1" dirty="0">
                <a:solidFill>
                  <a:schemeClr val="tx2"/>
                </a:solidFill>
                <a:latin typeface="+mj-lt"/>
              </a:rPr>
              <a:t>Návrh řešení</a:t>
            </a:r>
            <a:endParaRPr lang="cs-CZ" sz="2000" b="1" kern="1200" baseline="0" dirty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5DCB6D2A-2747-43ED-A0DA-5C05C6AFA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568" y="4479212"/>
            <a:ext cx="853210" cy="419186"/>
          </a:xfrm>
          <a:prstGeom prst="rect">
            <a:avLst/>
          </a:prstGeom>
        </p:spPr>
      </p:pic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xmlns="" id="{C27C00F1-CB32-46A5-8FA7-DB4A02426ADE}"/>
              </a:ext>
            </a:extLst>
          </p:cNvPr>
          <p:cNvCxnSpPr/>
          <p:nvPr/>
        </p:nvCxnSpPr>
        <p:spPr>
          <a:xfrm>
            <a:off x="8157096" y="4555840"/>
            <a:ext cx="0" cy="25637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C14D8BC1-E1E2-2F31-3518-DB2FF5CFCD33}"/>
              </a:ext>
            </a:extLst>
          </p:cNvPr>
          <p:cNvSpPr txBox="1"/>
          <p:nvPr/>
        </p:nvSpPr>
        <p:spPr>
          <a:xfrm>
            <a:off x="297862" y="4870393"/>
            <a:ext cx="4608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Lokalita 5</a:t>
            </a:r>
            <a:endParaRPr lang="cs-CZ" sz="1000" b="1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31" name="Skupina 30">
            <a:extLst>
              <a:ext uri="{FF2B5EF4-FFF2-40B4-BE49-F238E27FC236}">
                <a16:creationId xmlns:a16="http://schemas.microsoft.com/office/drawing/2014/main" xmlns="" id="{97098507-4FBF-AAC2-9C10-925AE906B2F7}"/>
              </a:ext>
            </a:extLst>
          </p:cNvPr>
          <p:cNvGrpSpPr/>
          <p:nvPr/>
        </p:nvGrpSpPr>
        <p:grpSpPr>
          <a:xfrm>
            <a:off x="413579" y="915566"/>
            <a:ext cx="8316841" cy="3047113"/>
            <a:chOff x="0" y="0"/>
            <a:chExt cx="13156870" cy="4820392"/>
          </a:xfrm>
        </p:grpSpPr>
        <p:pic>
          <p:nvPicPr>
            <p:cNvPr id="32" name="Obrázek 31">
              <a:extLst>
                <a:ext uri="{FF2B5EF4-FFF2-40B4-BE49-F238E27FC236}">
                  <a16:creationId xmlns:a16="http://schemas.microsoft.com/office/drawing/2014/main" xmlns="" id="{6540CBAA-F176-1DC8-A808-0E2F27AB0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3194" y="724395"/>
              <a:ext cx="4140835" cy="3600450"/>
            </a:xfrm>
            <a:prstGeom prst="rect">
              <a:avLst/>
            </a:prstGeom>
          </p:spPr>
        </p:pic>
        <p:pic>
          <p:nvPicPr>
            <p:cNvPr id="33" name="Obrázek 32" descr="Červánková prerie v létě : Trvalkový atelier">
              <a:extLst>
                <a:ext uri="{FF2B5EF4-FFF2-40B4-BE49-F238E27FC236}">
                  <a16:creationId xmlns:a16="http://schemas.microsoft.com/office/drawing/2014/main" xmlns="" id="{2588D2DE-D2A7-7982-0BD2-496D6B71CE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54" r="9654"/>
            <a:stretch/>
          </p:blipFill>
          <p:spPr bwMode="auto">
            <a:xfrm>
              <a:off x="0" y="2565070"/>
              <a:ext cx="2242820" cy="2242820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4" name="Obrázek 33">
              <a:extLst>
                <a:ext uri="{FF2B5EF4-FFF2-40B4-BE49-F238E27FC236}">
                  <a16:creationId xmlns:a16="http://schemas.microsoft.com/office/drawing/2014/main" xmlns="" id="{BEF361C5-7D26-D29F-F754-379B77F51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0"/>
              <a:ext cx="2256155" cy="2256155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5" name="Obrázek 34" descr="Hypericum calycinum ´Rose of Sharon´ , Třezalka kalíškatá, K9">
              <a:extLst>
                <a:ext uri="{FF2B5EF4-FFF2-40B4-BE49-F238E27FC236}">
                  <a16:creationId xmlns:a16="http://schemas.microsoft.com/office/drawing/2014/main" xmlns="" id="{EFFC8E87-0CAC-5983-8F09-659073EA28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70" t="42004" r="14170" b="1"/>
            <a:stretch/>
          </p:blipFill>
          <p:spPr bwMode="auto">
            <a:xfrm>
              <a:off x="7374576" y="0"/>
              <a:ext cx="2275840" cy="2275840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36" name="Spojnice: pravoúhlá 35">
              <a:extLst>
                <a:ext uri="{FF2B5EF4-FFF2-40B4-BE49-F238E27FC236}">
                  <a16:creationId xmlns:a16="http://schemas.microsoft.com/office/drawing/2014/main" xmlns="" id="{A55E1AE3-4293-84FB-C0A6-73DB4B5EFC6D}"/>
                </a:ext>
              </a:extLst>
            </p:cNvPr>
            <p:cNvCxnSpPr/>
            <p:nvPr/>
          </p:nvCxnSpPr>
          <p:spPr>
            <a:xfrm flipH="1" flipV="1">
              <a:off x="2251611" y="1147206"/>
              <a:ext cx="1256310" cy="527215"/>
            </a:xfrm>
            <a:prstGeom prst="bentConnector3">
              <a:avLst>
                <a:gd name="adj1" fmla="val 65565"/>
              </a:avLst>
            </a:prstGeom>
            <a:ln w="28575" cap="rnd">
              <a:solidFill>
                <a:schemeClr val="tx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pojnice: pravoúhlá 36">
              <a:extLst>
                <a:ext uri="{FF2B5EF4-FFF2-40B4-BE49-F238E27FC236}">
                  <a16:creationId xmlns:a16="http://schemas.microsoft.com/office/drawing/2014/main" xmlns="" id="{6CD01121-11B5-3B0A-B104-0D7C8EBF8D6F}"/>
                </a:ext>
              </a:extLst>
            </p:cNvPr>
            <p:cNvCxnSpPr/>
            <p:nvPr/>
          </p:nvCxnSpPr>
          <p:spPr>
            <a:xfrm flipH="1">
              <a:off x="2132857" y="2622220"/>
              <a:ext cx="1816801" cy="489115"/>
            </a:xfrm>
            <a:prstGeom prst="bentConnector3">
              <a:avLst>
                <a:gd name="adj1" fmla="val 99442"/>
              </a:avLst>
            </a:prstGeom>
            <a:ln w="28575" cap="rnd">
              <a:solidFill>
                <a:schemeClr val="tx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pojnice: pravoúhlá 37">
              <a:extLst>
                <a:ext uri="{FF2B5EF4-FFF2-40B4-BE49-F238E27FC236}">
                  <a16:creationId xmlns:a16="http://schemas.microsoft.com/office/drawing/2014/main" xmlns="" id="{1138BD9D-BB18-FB32-76AA-9B2AFBDA0068}"/>
                </a:ext>
              </a:extLst>
            </p:cNvPr>
            <p:cNvCxnSpPr/>
            <p:nvPr/>
          </p:nvCxnSpPr>
          <p:spPr>
            <a:xfrm flipV="1">
              <a:off x="5899809" y="1135330"/>
              <a:ext cx="1462916" cy="1857252"/>
            </a:xfrm>
            <a:prstGeom prst="bentConnector3">
              <a:avLst>
                <a:gd name="adj1" fmla="val 83554"/>
              </a:avLst>
            </a:prstGeom>
            <a:ln w="28575" cap="rnd">
              <a:solidFill>
                <a:schemeClr val="tx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pojnice: pravoúhlá 38">
              <a:extLst>
                <a:ext uri="{FF2B5EF4-FFF2-40B4-BE49-F238E27FC236}">
                  <a16:creationId xmlns:a16="http://schemas.microsoft.com/office/drawing/2014/main" xmlns="" id="{3F36050C-5BA3-0F5D-3988-6C88D3004EA2}"/>
                </a:ext>
              </a:extLst>
            </p:cNvPr>
            <p:cNvCxnSpPr/>
            <p:nvPr/>
          </p:nvCxnSpPr>
          <p:spPr>
            <a:xfrm>
              <a:off x="4831030" y="1600942"/>
              <a:ext cx="2617808" cy="2280961"/>
            </a:xfrm>
            <a:prstGeom prst="bentConnector3">
              <a:avLst>
                <a:gd name="adj1" fmla="val -165"/>
              </a:avLst>
            </a:prstGeom>
            <a:ln w="28575" cap="rnd">
              <a:solidFill>
                <a:schemeClr val="tx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pojnice: pravoúhlá 39">
              <a:extLst>
                <a:ext uri="{FF2B5EF4-FFF2-40B4-BE49-F238E27FC236}">
                  <a16:creationId xmlns:a16="http://schemas.microsoft.com/office/drawing/2014/main" xmlns="" id="{7FB7D1EB-ACF6-F627-22DD-493438D11AE0}"/>
                </a:ext>
              </a:extLst>
            </p:cNvPr>
            <p:cNvCxnSpPr/>
            <p:nvPr/>
          </p:nvCxnSpPr>
          <p:spPr>
            <a:xfrm flipV="1">
              <a:off x="9711789" y="3795403"/>
              <a:ext cx="1140790" cy="54102"/>
            </a:xfrm>
            <a:prstGeom prst="bentConnector3">
              <a:avLst>
                <a:gd name="adj1" fmla="val 95961"/>
              </a:avLst>
            </a:prstGeom>
            <a:ln w="28575" cap="rnd">
              <a:solidFill>
                <a:schemeClr val="tx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Obrázek 40">
              <a:extLst>
                <a:ext uri="{FF2B5EF4-FFF2-40B4-BE49-F238E27FC236}">
                  <a16:creationId xmlns:a16="http://schemas.microsoft.com/office/drawing/2014/main" xmlns="" id="{C0BA97CB-FD82-6B9E-840D-742CAAD61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6" t="14187" r="29132"/>
            <a:stretch/>
          </p:blipFill>
          <p:spPr bwMode="auto">
            <a:xfrm>
              <a:off x="10794670" y="2458192"/>
              <a:ext cx="2362200" cy="2362200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2" name="Obrázek 41">
              <a:extLst>
                <a:ext uri="{FF2B5EF4-FFF2-40B4-BE49-F238E27FC236}">
                  <a16:creationId xmlns:a16="http://schemas.microsoft.com/office/drawing/2014/main" xmlns="" id="{FCB2B093-E9E5-AC42-808C-B4C90C2D0B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38" t="51810" r="11691"/>
            <a:stretch/>
          </p:blipFill>
          <p:spPr bwMode="auto">
            <a:xfrm>
              <a:off x="7505205" y="2565070"/>
              <a:ext cx="2244090" cy="2244090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43" name="TextovéPole 42">
            <a:extLst>
              <a:ext uri="{FF2B5EF4-FFF2-40B4-BE49-F238E27FC236}">
                <a16:creationId xmlns:a16="http://schemas.microsoft.com/office/drawing/2014/main" xmlns="" id="{31900382-EB8D-6CB1-7C0F-3923AB9D74ED}"/>
              </a:ext>
            </a:extLst>
          </p:cNvPr>
          <p:cNvSpPr txBox="1"/>
          <p:nvPr/>
        </p:nvSpPr>
        <p:spPr>
          <a:xfrm>
            <a:off x="6139925" y="3946376"/>
            <a:ext cx="18984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Příklady nekotvených laviček</a:t>
            </a:r>
            <a:endParaRPr lang="cs-CZ" sz="80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xmlns="" id="{0DE6B98D-7342-CEB7-6031-197766200379}"/>
              </a:ext>
            </a:extLst>
          </p:cNvPr>
          <p:cNvSpPr txBox="1"/>
          <p:nvPr/>
        </p:nvSpPr>
        <p:spPr>
          <a:xfrm>
            <a:off x="6372200" y="990506"/>
            <a:ext cx="18984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Nízké pokryvné keře</a:t>
            </a:r>
            <a:endParaRPr lang="cs-CZ" sz="80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xmlns="" id="{5D716580-015D-3701-C581-91DAB67D0FF8}"/>
              </a:ext>
            </a:extLst>
          </p:cNvPr>
          <p:cNvSpPr txBox="1"/>
          <p:nvPr/>
        </p:nvSpPr>
        <p:spPr>
          <a:xfrm>
            <a:off x="1284726" y="3934606"/>
            <a:ext cx="18984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Trvalkový záhon</a:t>
            </a:r>
            <a:endParaRPr lang="cs-CZ" sz="80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xmlns="" id="{F9410F1D-25A9-E0C1-2B15-A7E9B0B57ECA}"/>
              </a:ext>
            </a:extLst>
          </p:cNvPr>
          <p:cNvSpPr txBox="1"/>
          <p:nvPr/>
        </p:nvSpPr>
        <p:spPr>
          <a:xfrm>
            <a:off x="360416" y="700226"/>
            <a:ext cx="2270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Zpevněná plocha z dlažby z žulových kostek</a:t>
            </a:r>
            <a:endParaRPr lang="cs-CZ" sz="80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921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Atregia_PPT_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907704" y="1347614"/>
            <a:ext cx="7236296" cy="2808312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ovací čára 5"/>
          <p:cNvCxnSpPr/>
          <p:nvPr/>
        </p:nvCxnSpPr>
        <p:spPr>
          <a:xfrm>
            <a:off x="1907704" y="1347614"/>
            <a:ext cx="7236296" cy="0"/>
          </a:xfrm>
          <a:prstGeom prst="line">
            <a:avLst/>
          </a:prstGeom>
          <a:ln w="38100" cmpd="sng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2267744" y="1779662"/>
            <a:ext cx="6696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Lokalita 6</a:t>
            </a:r>
          </a:p>
          <a:p>
            <a:r>
              <a:rPr lang="cs-CZ" b="1" dirty="0">
                <a:solidFill>
                  <a:schemeClr val="bg1"/>
                </a:solidFill>
              </a:rPr>
              <a:t>Skupina akátů v prudkém svahu pod bistrem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	</a:t>
            </a:r>
            <a:endParaRPr lang="cs-CZ" sz="1400" b="1" dirty="0">
              <a:solidFill>
                <a:schemeClr val="bg1"/>
              </a:solidFill>
            </a:endParaRPr>
          </a:p>
        </p:txBody>
      </p:sp>
      <p:pic>
        <p:nvPicPr>
          <p:cNvPr id="9" name="Obrázek 8" descr="Atregia_logo_bile-01.png">
            <a:extLst>
              <a:ext uri="{FF2B5EF4-FFF2-40B4-BE49-F238E27FC236}">
                <a16:creationId xmlns:a16="http://schemas.microsoft.com/office/drawing/2014/main" xmlns="" id="{90786173-444C-4AE2-83B5-8738F1FF481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31294" y="4463317"/>
            <a:ext cx="819757" cy="43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0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51DDFC46-D494-49D9-8A9B-40FAE3F765EB}"/>
              </a:ext>
            </a:extLst>
          </p:cNvPr>
          <p:cNvSpPr txBox="1"/>
          <p:nvPr/>
        </p:nvSpPr>
        <p:spPr>
          <a:xfrm>
            <a:off x="323528" y="202396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2000" b="1" dirty="0">
                <a:solidFill>
                  <a:schemeClr val="tx2"/>
                </a:solidFill>
                <a:latin typeface="+mj-lt"/>
              </a:rPr>
              <a:t>Současný stav</a:t>
            </a:r>
            <a:endParaRPr lang="cs-CZ" sz="2000" b="1" kern="1200" baseline="0" dirty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5DCB6D2A-2747-43ED-A0DA-5C05C6AFA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568" y="4479212"/>
            <a:ext cx="853210" cy="419186"/>
          </a:xfrm>
          <a:prstGeom prst="rect">
            <a:avLst/>
          </a:prstGeom>
        </p:spPr>
      </p:pic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xmlns="" id="{C27C00F1-CB32-46A5-8FA7-DB4A02426ADE}"/>
              </a:ext>
            </a:extLst>
          </p:cNvPr>
          <p:cNvCxnSpPr/>
          <p:nvPr/>
        </p:nvCxnSpPr>
        <p:spPr>
          <a:xfrm>
            <a:off x="8157096" y="4555840"/>
            <a:ext cx="0" cy="25637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xmlns="" id="{31AD0971-BED5-0458-7C99-35382B7FC783}"/>
              </a:ext>
            </a:extLst>
          </p:cNvPr>
          <p:cNvSpPr txBox="1"/>
          <p:nvPr/>
        </p:nvSpPr>
        <p:spPr>
          <a:xfrm>
            <a:off x="297862" y="4870393"/>
            <a:ext cx="4608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Lokalita 6</a:t>
            </a:r>
            <a:endParaRPr lang="cs-CZ" sz="1000" b="1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99B8282C-CBBD-9215-24F7-E940B7BAFC1A}"/>
              </a:ext>
            </a:extLst>
          </p:cNvPr>
          <p:cNvSpPr txBox="1"/>
          <p:nvPr/>
        </p:nvSpPr>
        <p:spPr>
          <a:xfrm>
            <a:off x="5312954" y="700961"/>
            <a:ext cx="3499591" cy="180049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bg1"/>
              </a:buClr>
              <a:buSzPct val="120000"/>
            </a:pPr>
            <a:r>
              <a:rPr lang="cs-CZ" sz="1200" b="1" dirty="0">
                <a:solidFill>
                  <a:schemeClr val="bg1"/>
                </a:solidFill>
              </a:rPr>
              <a:t>Východiska pro návrh: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Odstranění invazivních druhů dřevin (akáty) ve špatném zdravotním stavu a se sníženou provozní bezpečností a jejich náhrada za jiné druhy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Výsadba 3 ks </a:t>
            </a:r>
            <a:r>
              <a:rPr lang="cs-CZ" sz="1200" i="1" dirty="0">
                <a:solidFill>
                  <a:schemeClr val="bg1"/>
                </a:solidFill>
              </a:rPr>
              <a:t>Acer </a:t>
            </a:r>
            <a:r>
              <a:rPr lang="cs-CZ" sz="1200" i="1" dirty="0" err="1">
                <a:solidFill>
                  <a:schemeClr val="bg1"/>
                </a:solidFill>
              </a:rPr>
              <a:t>campestre</a:t>
            </a:r>
            <a:r>
              <a:rPr lang="cs-CZ" sz="1200" i="1" dirty="0">
                <a:solidFill>
                  <a:schemeClr val="bg1"/>
                </a:solidFill>
              </a:rPr>
              <a:t> </a:t>
            </a:r>
            <a:r>
              <a:rPr lang="cs-CZ" sz="1200" dirty="0">
                <a:solidFill>
                  <a:schemeClr val="bg1"/>
                </a:solidFill>
              </a:rPr>
              <a:t>(javor babyka) a 4 ks </a:t>
            </a:r>
            <a:r>
              <a:rPr lang="cs-CZ" sz="1200" i="1" dirty="0" err="1">
                <a:solidFill>
                  <a:schemeClr val="bg1"/>
                </a:solidFill>
              </a:rPr>
              <a:t>Prunus</a:t>
            </a:r>
            <a:r>
              <a:rPr lang="cs-CZ" sz="1200" i="1" dirty="0">
                <a:solidFill>
                  <a:schemeClr val="bg1"/>
                </a:solidFill>
              </a:rPr>
              <a:t> </a:t>
            </a:r>
            <a:r>
              <a:rPr lang="cs-CZ" sz="1200" i="1" dirty="0" err="1">
                <a:solidFill>
                  <a:schemeClr val="bg1"/>
                </a:solidFill>
              </a:rPr>
              <a:t>avium</a:t>
            </a:r>
            <a:r>
              <a:rPr lang="cs-CZ" sz="1200" i="1" dirty="0">
                <a:solidFill>
                  <a:schemeClr val="bg1"/>
                </a:solidFill>
              </a:rPr>
              <a:t> </a:t>
            </a:r>
            <a:r>
              <a:rPr lang="cs-CZ" sz="1200" dirty="0">
                <a:solidFill>
                  <a:schemeClr val="bg1"/>
                </a:solidFill>
              </a:rPr>
              <a:t>‚Plena‘ (třešeň ptačí)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Založení extenzivního bylinného trávníku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5429D50D-C4BB-F924-4DD3-7AACE52DE6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700961"/>
            <a:ext cx="4857461" cy="27348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E31B8B62-860D-CE7E-D330-72995F0EEA44}"/>
              </a:ext>
            </a:extLst>
          </p:cNvPr>
          <p:cNvSpPr txBox="1"/>
          <p:nvPr/>
        </p:nvSpPr>
        <p:spPr>
          <a:xfrm>
            <a:off x="5220072" y="202396"/>
            <a:ext cx="3499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2000" b="1" dirty="0">
                <a:solidFill>
                  <a:schemeClr val="tx2"/>
                </a:solidFill>
                <a:latin typeface="+mj-lt"/>
              </a:rPr>
              <a:t>Návrh řešení</a:t>
            </a:r>
            <a:endParaRPr lang="cs-CZ" sz="2000" b="1" kern="1200" baseline="0" dirty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436D1A52-03AE-68F1-BDCF-C1B750A9B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2787774"/>
            <a:ext cx="3004971" cy="115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54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Atregia_PPT_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907704" y="1347614"/>
            <a:ext cx="7236296" cy="2808312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ovací čára 5"/>
          <p:cNvCxnSpPr/>
          <p:nvPr/>
        </p:nvCxnSpPr>
        <p:spPr>
          <a:xfrm>
            <a:off x="1907704" y="1347614"/>
            <a:ext cx="7236296" cy="0"/>
          </a:xfrm>
          <a:prstGeom prst="line">
            <a:avLst/>
          </a:prstGeom>
          <a:ln w="38100" cmpd="sng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2267744" y="1779662"/>
            <a:ext cx="6696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Lokalita 7</a:t>
            </a:r>
          </a:p>
          <a:p>
            <a:r>
              <a:rPr lang="cs-CZ" b="1" dirty="0">
                <a:solidFill>
                  <a:schemeClr val="bg1"/>
                </a:solidFill>
              </a:rPr>
              <a:t>Reprezentativní plocha v centrální části areálu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	</a:t>
            </a:r>
            <a:endParaRPr lang="cs-CZ" sz="1400" b="1" dirty="0">
              <a:solidFill>
                <a:schemeClr val="bg1"/>
              </a:solidFill>
            </a:endParaRPr>
          </a:p>
        </p:txBody>
      </p:sp>
      <p:pic>
        <p:nvPicPr>
          <p:cNvPr id="9" name="Obrázek 8" descr="Atregia_logo_bile-01.png">
            <a:extLst>
              <a:ext uri="{FF2B5EF4-FFF2-40B4-BE49-F238E27FC236}">
                <a16:creationId xmlns:a16="http://schemas.microsoft.com/office/drawing/2014/main" xmlns="" id="{90786173-444C-4AE2-83B5-8738F1FF481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31294" y="4463317"/>
            <a:ext cx="819757" cy="43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10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23917CAF-3C82-A4C3-CC6B-86654211B2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4512" r="4488" b="34029"/>
          <a:stretch/>
        </p:blipFill>
        <p:spPr bwMode="auto">
          <a:xfrm>
            <a:off x="374333" y="627534"/>
            <a:ext cx="5277787" cy="42310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51DDFC46-D494-49D9-8A9B-40FAE3F765EB}"/>
              </a:ext>
            </a:extLst>
          </p:cNvPr>
          <p:cNvSpPr txBox="1"/>
          <p:nvPr/>
        </p:nvSpPr>
        <p:spPr>
          <a:xfrm>
            <a:off x="323528" y="202396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2000" b="1" dirty="0">
                <a:solidFill>
                  <a:schemeClr val="tx2"/>
                </a:solidFill>
                <a:latin typeface="+mj-lt"/>
              </a:rPr>
              <a:t>Přehled řešených lokalit</a:t>
            </a:r>
            <a:endParaRPr lang="cs-CZ" sz="2000" b="1" kern="1200" baseline="0" dirty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5DCB6D2A-2747-43ED-A0DA-5C05C6AFA9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568" y="4479212"/>
            <a:ext cx="853210" cy="419186"/>
          </a:xfrm>
          <a:prstGeom prst="rect">
            <a:avLst/>
          </a:prstGeom>
        </p:spPr>
      </p:pic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xmlns="" id="{C27C00F1-CB32-46A5-8FA7-DB4A02426ADE}"/>
              </a:ext>
            </a:extLst>
          </p:cNvPr>
          <p:cNvCxnSpPr/>
          <p:nvPr/>
        </p:nvCxnSpPr>
        <p:spPr>
          <a:xfrm>
            <a:off x="8157096" y="4555840"/>
            <a:ext cx="0" cy="25637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60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51DDFC46-D494-49D9-8A9B-40FAE3F765EB}"/>
              </a:ext>
            </a:extLst>
          </p:cNvPr>
          <p:cNvSpPr txBox="1"/>
          <p:nvPr/>
        </p:nvSpPr>
        <p:spPr>
          <a:xfrm>
            <a:off x="323528" y="202396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2000" b="1" dirty="0">
                <a:solidFill>
                  <a:schemeClr val="tx2"/>
                </a:solidFill>
                <a:latin typeface="+mj-lt"/>
              </a:rPr>
              <a:t>Současný stav</a:t>
            </a:r>
            <a:endParaRPr lang="cs-CZ" sz="2000" b="1" kern="1200" baseline="0" dirty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5DCB6D2A-2747-43ED-A0DA-5C05C6AFA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568" y="4479212"/>
            <a:ext cx="853210" cy="419186"/>
          </a:xfrm>
          <a:prstGeom prst="rect">
            <a:avLst/>
          </a:prstGeom>
        </p:spPr>
      </p:pic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xmlns="" id="{C27C00F1-CB32-46A5-8FA7-DB4A02426ADE}"/>
              </a:ext>
            </a:extLst>
          </p:cNvPr>
          <p:cNvCxnSpPr/>
          <p:nvPr/>
        </p:nvCxnSpPr>
        <p:spPr>
          <a:xfrm>
            <a:off x="8157096" y="4555840"/>
            <a:ext cx="0" cy="25637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xmlns="" id="{31AD0971-BED5-0458-7C99-35382B7FC783}"/>
              </a:ext>
            </a:extLst>
          </p:cNvPr>
          <p:cNvSpPr txBox="1"/>
          <p:nvPr/>
        </p:nvSpPr>
        <p:spPr>
          <a:xfrm>
            <a:off x="297862" y="4870393"/>
            <a:ext cx="4608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Lokalita 7</a:t>
            </a:r>
            <a:endParaRPr lang="cs-CZ" sz="1000" b="1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99B8282C-CBBD-9215-24F7-E940B7BAFC1A}"/>
              </a:ext>
            </a:extLst>
          </p:cNvPr>
          <p:cNvSpPr txBox="1"/>
          <p:nvPr/>
        </p:nvSpPr>
        <p:spPr>
          <a:xfrm>
            <a:off x="396198" y="3147814"/>
            <a:ext cx="4967890" cy="132343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bg1"/>
              </a:buClr>
              <a:buSzPct val="120000"/>
            </a:pPr>
            <a:r>
              <a:rPr lang="cs-CZ" sz="1200" b="1" dirty="0">
                <a:solidFill>
                  <a:schemeClr val="bg1"/>
                </a:solidFill>
              </a:rPr>
              <a:t>Východiska pro návrh: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Odstranění přestárlého jalovce, dožívajícího smrku a okrasné třešně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Vytvoření nového odpočívadla u jezírka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Doplnění mobiliáře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Dosadba nových stromů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4A923D09-046F-E7CF-40C8-CE1A609609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98" y="700961"/>
            <a:ext cx="4135755" cy="232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9734BF27-192F-A41B-F82F-611F848287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049" y="708691"/>
            <a:ext cx="4135755" cy="2328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9936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51DDFC46-D494-49D9-8A9B-40FAE3F765EB}"/>
              </a:ext>
            </a:extLst>
          </p:cNvPr>
          <p:cNvSpPr txBox="1"/>
          <p:nvPr/>
        </p:nvSpPr>
        <p:spPr>
          <a:xfrm>
            <a:off x="323528" y="202396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2000" b="1" dirty="0">
                <a:solidFill>
                  <a:schemeClr val="tx2"/>
                </a:solidFill>
                <a:latin typeface="+mj-lt"/>
              </a:rPr>
              <a:t>Návrh řešení</a:t>
            </a:r>
            <a:endParaRPr lang="cs-CZ" sz="2000" b="1" kern="1200" baseline="0" dirty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5DCB6D2A-2747-43ED-A0DA-5C05C6AFA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568" y="4479212"/>
            <a:ext cx="853210" cy="419186"/>
          </a:xfrm>
          <a:prstGeom prst="rect">
            <a:avLst/>
          </a:prstGeom>
        </p:spPr>
      </p:pic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xmlns="" id="{C27C00F1-CB32-46A5-8FA7-DB4A02426ADE}"/>
              </a:ext>
            </a:extLst>
          </p:cNvPr>
          <p:cNvCxnSpPr/>
          <p:nvPr/>
        </p:nvCxnSpPr>
        <p:spPr>
          <a:xfrm>
            <a:off x="8157096" y="4555840"/>
            <a:ext cx="0" cy="25637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C14D8BC1-E1E2-2F31-3518-DB2FF5CFCD33}"/>
              </a:ext>
            </a:extLst>
          </p:cNvPr>
          <p:cNvSpPr txBox="1"/>
          <p:nvPr/>
        </p:nvSpPr>
        <p:spPr>
          <a:xfrm>
            <a:off x="297862" y="4870393"/>
            <a:ext cx="4608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Lokalita 7</a:t>
            </a:r>
            <a:endParaRPr lang="cs-CZ" sz="1000" b="1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xmlns="" id="{D2FC5A9B-4EB4-7D63-71C9-9C3737C4DB1C}"/>
              </a:ext>
            </a:extLst>
          </p:cNvPr>
          <p:cNvGrpSpPr/>
          <p:nvPr/>
        </p:nvGrpSpPr>
        <p:grpSpPr>
          <a:xfrm>
            <a:off x="323528" y="483518"/>
            <a:ext cx="8510975" cy="4505357"/>
            <a:chOff x="0" y="0"/>
            <a:chExt cx="13324031" cy="7053490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xmlns="" id="{25B6655C-92D1-C170-93FE-A4FF2A040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464" y="1258785"/>
              <a:ext cx="4991100" cy="2856865"/>
            </a:xfrm>
            <a:prstGeom prst="rect">
              <a:avLst/>
            </a:prstGeom>
          </p:spPr>
        </p:pic>
        <p:pic>
          <p:nvPicPr>
            <p:cNvPr id="4" name="Obrázek 3" descr="KYPREJ VRBICE - LYTHRUM SALICARIA :: Rodinné zahradnictví v Oticích">
              <a:extLst>
                <a:ext uri="{FF2B5EF4-FFF2-40B4-BE49-F238E27FC236}">
                  <a16:creationId xmlns:a16="http://schemas.microsoft.com/office/drawing/2014/main" xmlns="" id="{FE490D6F-5FEE-BFBA-317E-0763691A6C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79" t="693" r="18122"/>
            <a:stretch/>
          </p:blipFill>
          <p:spPr bwMode="auto">
            <a:xfrm>
              <a:off x="8383979" y="3930733"/>
              <a:ext cx="2195195" cy="2390775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Obrázek 4" descr="Hortenzie Latnatá | GREENBOSS s.r.o.">
              <a:extLst>
                <a:ext uri="{FF2B5EF4-FFF2-40B4-BE49-F238E27FC236}">
                  <a16:creationId xmlns:a16="http://schemas.microsoft.com/office/drawing/2014/main" xmlns="" id="{9200EAAC-ED0E-37C6-BFDB-671EC2918B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3" b="3633"/>
            <a:stretch/>
          </p:blipFill>
          <p:spPr bwMode="auto">
            <a:xfrm>
              <a:off x="0" y="415637"/>
              <a:ext cx="3048000" cy="3048000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xmlns="" id="{2A57C439-3E9D-9519-6F2F-A5A93404B6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7" t="13314" r="6495" b="-862"/>
            <a:stretch/>
          </p:blipFill>
          <p:spPr bwMode="auto">
            <a:xfrm>
              <a:off x="8443355" y="0"/>
              <a:ext cx="2411095" cy="2411095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8" name="Spojnice: pravoúhlá 7">
              <a:extLst>
                <a:ext uri="{FF2B5EF4-FFF2-40B4-BE49-F238E27FC236}">
                  <a16:creationId xmlns:a16="http://schemas.microsoft.com/office/drawing/2014/main" xmlns="" id="{321FD8A6-8C8D-B082-DB36-7894931C5780}"/>
                </a:ext>
              </a:extLst>
            </p:cNvPr>
            <p:cNvCxnSpPr/>
            <p:nvPr/>
          </p:nvCxnSpPr>
          <p:spPr>
            <a:xfrm flipV="1">
              <a:off x="6731082" y="1562843"/>
              <a:ext cx="1733343" cy="515339"/>
            </a:xfrm>
            <a:prstGeom prst="bentConnector3">
              <a:avLst>
                <a:gd name="adj1" fmla="val -165"/>
              </a:avLst>
            </a:prstGeom>
            <a:ln w="28575" cap="rnd">
              <a:solidFill>
                <a:schemeClr val="tx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Obrázek 8" descr="Venkovní podlahy na terasu: 9 tipů na nejlepší materiály - Stylové Terasy ,  terasy z exotický a jehličnatých dřevin">
              <a:extLst>
                <a:ext uri="{FF2B5EF4-FFF2-40B4-BE49-F238E27FC236}">
                  <a16:creationId xmlns:a16="http://schemas.microsoft.com/office/drawing/2014/main" xmlns="" id="{32899A07-9C15-5132-07C1-3BE3F39FB0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03" r="12490" b="16280"/>
            <a:stretch/>
          </p:blipFill>
          <p:spPr bwMode="auto">
            <a:xfrm>
              <a:off x="10307781" y="1721922"/>
              <a:ext cx="3016250" cy="3016250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11" name="Spojnice: pravoúhlá 10">
              <a:extLst>
                <a:ext uri="{FF2B5EF4-FFF2-40B4-BE49-F238E27FC236}">
                  <a16:creationId xmlns:a16="http://schemas.microsoft.com/office/drawing/2014/main" xmlns="" id="{643A9E17-7891-E78A-B862-B6091F9EC838}"/>
                </a:ext>
              </a:extLst>
            </p:cNvPr>
            <p:cNvCxnSpPr/>
            <p:nvPr/>
          </p:nvCxnSpPr>
          <p:spPr>
            <a:xfrm>
              <a:off x="6897337" y="2883478"/>
              <a:ext cx="3419541" cy="125268"/>
            </a:xfrm>
            <a:prstGeom prst="bentConnector3">
              <a:avLst>
                <a:gd name="adj1" fmla="val 451"/>
              </a:avLst>
            </a:prstGeom>
            <a:ln w="28575" cap="rnd">
              <a:solidFill>
                <a:schemeClr val="tx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pojnice: pravoúhlá 12">
              <a:extLst>
                <a:ext uri="{FF2B5EF4-FFF2-40B4-BE49-F238E27FC236}">
                  <a16:creationId xmlns:a16="http://schemas.microsoft.com/office/drawing/2014/main" xmlns="" id="{61FB1AD2-D29D-83FA-112E-066DDEA10F88}"/>
                </a:ext>
              </a:extLst>
            </p:cNvPr>
            <p:cNvCxnSpPr/>
            <p:nvPr/>
          </p:nvCxnSpPr>
          <p:spPr>
            <a:xfrm>
              <a:off x="6529201" y="3156610"/>
              <a:ext cx="2957327" cy="752706"/>
            </a:xfrm>
            <a:prstGeom prst="bentConnector3">
              <a:avLst>
                <a:gd name="adj1" fmla="val -165"/>
              </a:avLst>
            </a:prstGeom>
            <a:ln w="28575" cap="rnd">
              <a:solidFill>
                <a:schemeClr val="tx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pojnice: pravoúhlá 20">
              <a:extLst>
                <a:ext uri="{FF2B5EF4-FFF2-40B4-BE49-F238E27FC236}">
                  <a16:creationId xmlns:a16="http://schemas.microsoft.com/office/drawing/2014/main" xmlns="" id="{7A0047CC-389F-5F00-C87F-1EAEB0E08DFB}"/>
                </a:ext>
              </a:extLst>
            </p:cNvPr>
            <p:cNvCxnSpPr/>
            <p:nvPr/>
          </p:nvCxnSpPr>
          <p:spPr>
            <a:xfrm flipH="1">
              <a:off x="6087340" y="2693472"/>
              <a:ext cx="45719" cy="1823409"/>
            </a:xfrm>
            <a:prstGeom prst="bentConnector3">
              <a:avLst>
                <a:gd name="adj1" fmla="val -165"/>
              </a:avLst>
            </a:prstGeom>
            <a:ln w="28575" cap="rnd">
              <a:solidFill>
                <a:schemeClr val="tx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Obrázek 21" descr="Ulmus 'Rebona' | Ulme 'Rebona'">
              <a:extLst>
                <a:ext uri="{FF2B5EF4-FFF2-40B4-BE49-F238E27FC236}">
                  <a16:creationId xmlns:a16="http://schemas.microsoft.com/office/drawing/2014/main" xmlns="" id="{88C192E8-EBC3-3302-25C4-6FF087D33E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06" t="8735" r="131" b="15379"/>
            <a:stretch/>
          </p:blipFill>
          <p:spPr bwMode="auto">
            <a:xfrm>
              <a:off x="4845132" y="4180115"/>
              <a:ext cx="2873375" cy="2873375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23" name="Spojnice: pravoúhlá 22">
              <a:extLst>
                <a:ext uri="{FF2B5EF4-FFF2-40B4-BE49-F238E27FC236}">
                  <a16:creationId xmlns:a16="http://schemas.microsoft.com/office/drawing/2014/main" xmlns="" id="{9CE1F6A7-B584-6AF3-6D14-248DA54EE2FB}"/>
                </a:ext>
              </a:extLst>
            </p:cNvPr>
            <p:cNvCxnSpPr/>
            <p:nvPr/>
          </p:nvCxnSpPr>
          <p:spPr>
            <a:xfrm flipH="1">
              <a:off x="2619746" y="2930979"/>
              <a:ext cx="3187287" cy="1365885"/>
            </a:xfrm>
            <a:prstGeom prst="bentConnector3">
              <a:avLst>
                <a:gd name="adj1" fmla="val 70063"/>
              </a:avLst>
            </a:prstGeom>
            <a:ln w="28575" cap="rnd">
              <a:solidFill>
                <a:schemeClr val="tx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pojnice: pravoúhlá 30">
              <a:extLst>
                <a:ext uri="{FF2B5EF4-FFF2-40B4-BE49-F238E27FC236}">
                  <a16:creationId xmlns:a16="http://schemas.microsoft.com/office/drawing/2014/main" xmlns="" id="{51B8311B-31B4-728D-842C-7ECD128CB997}"/>
                </a:ext>
              </a:extLst>
            </p:cNvPr>
            <p:cNvCxnSpPr/>
            <p:nvPr/>
          </p:nvCxnSpPr>
          <p:spPr>
            <a:xfrm flipH="1" flipV="1">
              <a:off x="2928504" y="2168484"/>
              <a:ext cx="2035381" cy="182831"/>
            </a:xfrm>
            <a:prstGeom prst="bentConnector3">
              <a:avLst>
                <a:gd name="adj1" fmla="val 95894"/>
              </a:avLst>
            </a:prstGeom>
            <a:ln w="28575" cap="rnd">
              <a:solidFill>
                <a:schemeClr val="tx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Obrázek 31" descr="Plošná dlažba HBG® barva natural">
              <a:extLst>
                <a:ext uri="{FF2B5EF4-FFF2-40B4-BE49-F238E27FC236}">
                  <a16:creationId xmlns:a16="http://schemas.microsoft.com/office/drawing/2014/main" xmlns="" id="{B98DD25C-9C57-A4EA-2C8C-845E4AB0D5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49" t="42239" r="25149"/>
            <a:stretch/>
          </p:blipFill>
          <p:spPr bwMode="auto">
            <a:xfrm>
              <a:off x="866898" y="4132613"/>
              <a:ext cx="2354580" cy="2354580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33" name="TextovéPole 32">
            <a:extLst>
              <a:ext uri="{FF2B5EF4-FFF2-40B4-BE49-F238E27FC236}">
                <a16:creationId xmlns:a16="http://schemas.microsoft.com/office/drawing/2014/main" xmlns="" id="{16C2F15A-9A99-FEC0-7021-F5030ECC43E9}"/>
              </a:ext>
            </a:extLst>
          </p:cNvPr>
          <p:cNvSpPr txBox="1"/>
          <p:nvPr/>
        </p:nvSpPr>
        <p:spPr>
          <a:xfrm>
            <a:off x="7536856" y="3530500"/>
            <a:ext cx="15170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Dřevěné molo s posezením</a:t>
            </a:r>
            <a:endParaRPr lang="cs-CZ" sz="80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xmlns="" id="{5AC10BB1-7ED2-8C78-6AF1-90B4FDC3C5E1}"/>
              </a:ext>
            </a:extLst>
          </p:cNvPr>
          <p:cNvSpPr txBox="1"/>
          <p:nvPr/>
        </p:nvSpPr>
        <p:spPr>
          <a:xfrm>
            <a:off x="6839364" y="4317381"/>
            <a:ext cx="16796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Doplnění trvalek kolem jezírka</a:t>
            </a:r>
            <a:endParaRPr lang="cs-CZ" sz="80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xmlns="" id="{E1D7FC2A-310B-1EE6-F727-5047A2B0B27B}"/>
              </a:ext>
            </a:extLst>
          </p:cNvPr>
          <p:cNvSpPr txBox="1"/>
          <p:nvPr/>
        </p:nvSpPr>
        <p:spPr>
          <a:xfrm>
            <a:off x="5564159" y="259800"/>
            <a:ext cx="25504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Nové lavičky podél stávajícího trvalkového záhonu</a:t>
            </a:r>
            <a:endParaRPr lang="cs-CZ" sz="80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xmlns="" id="{C5F81B8C-74D5-B79F-21EF-C362D936FC76}"/>
              </a:ext>
            </a:extLst>
          </p:cNvPr>
          <p:cNvSpPr txBox="1"/>
          <p:nvPr/>
        </p:nvSpPr>
        <p:spPr>
          <a:xfrm>
            <a:off x="624355" y="4605502"/>
            <a:ext cx="24465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Náhrada stávajícího asfaltu za vsakovací dlažbu</a:t>
            </a:r>
            <a:endParaRPr lang="cs-CZ" sz="80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xmlns="" id="{48770E39-EBDA-D538-0A06-E325E6103A43}"/>
              </a:ext>
            </a:extLst>
          </p:cNvPr>
          <p:cNvSpPr txBox="1"/>
          <p:nvPr/>
        </p:nvSpPr>
        <p:spPr>
          <a:xfrm>
            <a:off x="1818575" y="585515"/>
            <a:ext cx="2200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Pás nízkých kvetoucích keřů</a:t>
            </a:r>
          </a:p>
          <a:p>
            <a:pPr rtl="0"/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před stávající zídkou</a:t>
            </a:r>
            <a:endParaRPr lang="cs-CZ" sz="80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xmlns="" id="{E2C2E280-4794-8E1C-05FA-4C2ABDFBA419}"/>
              </a:ext>
            </a:extLst>
          </p:cNvPr>
          <p:cNvSpPr txBox="1"/>
          <p:nvPr/>
        </p:nvSpPr>
        <p:spPr>
          <a:xfrm>
            <a:off x="5037516" y="4618122"/>
            <a:ext cx="20182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Nová výsadba </a:t>
            </a:r>
            <a:r>
              <a:rPr lang="cs-CZ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Ulmus</a:t>
            </a:r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‚</a:t>
            </a:r>
            <a:r>
              <a:rPr lang="cs-CZ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Rebona</a:t>
            </a:r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‘ (jilm)</a:t>
            </a:r>
            <a:endParaRPr lang="cs-CZ" sz="80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525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Atregia_PPT_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907704" y="1347614"/>
            <a:ext cx="7236296" cy="2808312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ovací čára 5"/>
          <p:cNvCxnSpPr/>
          <p:nvPr/>
        </p:nvCxnSpPr>
        <p:spPr>
          <a:xfrm>
            <a:off x="1907704" y="1347614"/>
            <a:ext cx="7236296" cy="0"/>
          </a:xfrm>
          <a:prstGeom prst="line">
            <a:avLst/>
          </a:prstGeom>
          <a:ln w="38100" cmpd="sng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2267744" y="1779662"/>
            <a:ext cx="6696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Lokalita 8</a:t>
            </a:r>
          </a:p>
          <a:p>
            <a:r>
              <a:rPr lang="cs-CZ" b="1" dirty="0">
                <a:solidFill>
                  <a:schemeClr val="bg1"/>
                </a:solidFill>
              </a:rPr>
              <a:t>Plocha před vstupem na oddělení dětské chirurgie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	</a:t>
            </a:r>
            <a:endParaRPr lang="cs-CZ" sz="1400" b="1" dirty="0">
              <a:solidFill>
                <a:schemeClr val="bg1"/>
              </a:solidFill>
            </a:endParaRPr>
          </a:p>
        </p:txBody>
      </p:sp>
      <p:pic>
        <p:nvPicPr>
          <p:cNvPr id="9" name="Obrázek 8" descr="Atregia_logo_bile-01.png">
            <a:extLst>
              <a:ext uri="{FF2B5EF4-FFF2-40B4-BE49-F238E27FC236}">
                <a16:creationId xmlns:a16="http://schemas.microsoft.com/office/drawing/2014/main" xmlns="" id="{90786173-444C-4AE2-83B5-8738F1FF481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31294" y="4463317"/>
            <a:ext cx="819757" cy="43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58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51DDFC46-D494-49D9-8A9B-40FAE3F765EB}"/>
              </a:ext>
            </a:extLst>
          </p:cNvPr>
          <p:cNvSpPr txBox="1"/>
          <p:nvPr/>
        </p:nvSpPr>
        <p:spPr>
          <a:xfrm>
            <a:off x="323528" y="202396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2000" b="1" dirty="0">
                <a:solidFill>
                  <a:schemeClr val="tx2"/>
                </a:solidFill>
                <a:latin typeface="+mj-lt"/>
              </a:rPr>
              <a:t>Současný stav</a:t>
            </a:r>
            <a:endParaRPr lang="cs-CZ" sz="2000" b="1" kern="1200" baseline="0" dirty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5DCB6D2A-2747-43ED-A0DA-5C05C6AFA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568" y="4479212"/>
            <a:ext cx="853210" cy="419186"/>
          </a:xfrm>
          <a:prstGeom prst="rect">
            <a:avLst/>
          </a:prstGeom>
        </p:spPr>
      </p:pic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xmlns="" id="{C27C00F1-CB32-46A5-8FA7-DB4A02426ADE}"/>
              </a:ext>
            </a:extLst>
          </p:cNvPr>
          <p:cNvCxnSpPr/>
          <p:nvPr/>
        </p:nvCxnSpPr>
        <p:spPr>
          <a:xfrm>
            <a:off x="8157096" y="4555840"/>
            <a:ext cx="0" cy="25637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xmlns="" id="{31AD0971-BED5-0458-7C99-35382B7FC783}"/>
              </a:ext>
            </a:extLst>
          </p:cNvPr>
          <p:cNvSpPr txBox="1"/>
          <p:nvPr/>
        </p:nvSpPr>
        <p:spPr>
          <a:xfrm>
            <a:off x="297862" y="4870393"/>
            <a:ext cx="4608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Lokalita 8</a:t>
            </a:r>
            <a:endParaRPr lang="cs-CZ" sz="1000" b="1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99B8282C-CBBD-9215-24F7-E940B7BAFC1A}"/>
              </a:ext>
            </a:extLst>
          </p:cNvPr>
          <p:cNvSpPr txBox="1"/>
          <p:nvPr/>
        </p:nvSpPr>
        <p:spPr>
          <a:xfrm>
            <a:off x="396198" y="3147814"/>
            <a:ext cx="4967890" cy="158504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bg1"/>
              </a:buClr>
              <a:buSzPct val="120000"/>
            </a:pPr>
            <a:r>
              <a:rPr lang="cs-CZ" sz="1200" b="1" dirty="0">
                <a:solidFill>
                  <a:schemeClr val="bg1"/>
                </a:solidFill>
              </a:rPr>
              <a:t>Východiska pro návrh: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Odstranění dožívajících a invazivních dřevin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Vytvoření nového odpočívadla s atraktivním mobiliářem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Odclonění parkovacích ploch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Náhrada části asfaltového povrchu za vsakovací dlažbu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Nové výsadby stromů, keřů i trvalek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09EBC3B3-2911-F1DD-3321-5EAD2AA999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98" y="672247"/>
            <a:ext cx="4135755" cy="232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814A9FBE-90B7-3CCE-8028-E784B36032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9" y="672247"/>
            <a:ext cx="4135755" cy="2328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6496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51DDFC46-D494-49D9-8A9B-40FAE3F765EB}"/>
              </a:ext>
            </a:extLst>
          </p:cNvPr>
          <p:cNvSpPr txBox="1"/>
          <p:nvPr/>
        </p:nvSpPr>
        <p:spPr>
          <a:xfrm>
            <a:off x="323528" y="202396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2000" b="1" dirty="0">
                <a:solidFill>
                  <a:schemeClr val="tx2"/>
                </a:solidFill>
                <a:latin typeface="+mj-lt"/>
              </a:rPr>
              <a:t>Návrh řešení</a:t>
            </a:r>
            <a:endParaRPr lang="cs-CZ" sz="2000" b="1" kern="1200" baseline="0" dirty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5DCB6D2A-2747-43ED-A0DA-5C05C6AFA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568" y="4479212"/>
            <a:ext cx="853210" cy="419186"/>
          </a:xfrm>
          <a:prstGeom prst="rect">
            <a:avLst/>
          </a:prstGeom>
        </p:spPr>
      </p:pic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xmlns="" id="{C27C00F1-CB32-46A5-8FA7-DB4A02426ADE}"/>
              </a:ext>
            </a:extLst>
          </p:cNvPr>
          <p:cNvCxnSpPr/>
          <p:nvPr/>
        </p:nvCxnSpPr>
        <p:spPr>
          <a:xfrm>
            <a:off x="8157096" y="4555840"/>
            <a:ext cx="0" cy="25637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C14D8BC1-E1E2-2F31-3518-DB2FF5CFCD33}"/>
              </a:ext>
            </a:extLst>
          </p:cNvPr>
          <p:cNvSpPr txBox="1"/>
          <p:nvPr/>
        </p:nvSpPr>
        <p:spPr>
          <a:xfrm>
            <a:off x="297862" y="4870393"/>
            <a:ext cx="4608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Lokalita 8</a:t>
            </a:r>
            <a:endParaRPr lang="cs-CZ" sz="1000" b="1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xmlns="" id="{C6D40782-0431-8356-02D6-949E4E8CAB99}"/>
              </a:ext>
            </a:extLst>
          </p:cNvPr>
          <p:cNvSpPr txBox="1"/>
          <p:nvPr/>
        </p:nvSpPr>
        <p:spPr>
          <a:xfrm>
            <a:off x="7165265" y="878854"/>
            <a:ext cx="18318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Barevné modulární lavičky a sedáky</a:t>
            </a:r>
            <a:endParaRPr lang="cs-CZ" sz="80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xmlns="" id="{F043CE3B-D377-9664-D879-AA8EA72C5C17}"/>
              </a:ext>
            </a:extLst>
          </p:cNvPr>
          <p:cNvSpPr txBox="1"/>
          <p:nvPr/>
        </p:nvSpPr>
        <p:spPr>
          <a:xfrm>
            <a:off x="3562014" y="278859"/>
            <a:ext cx="18318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Trvalkové záhony</a:t>
            </a:r>
            <a:endParaRPr lang="cs-CZ" sz="80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xmlns="" id="{F74E968C-384F-8AFB-1F54-246ABFA54973}"/>
              </a:ext>
            </a:extLst>
          </p:cNvPr>
          <p:cNvSpPr txBox="1"/>
          <p:nvPr/>
        </p:nvSpPr>
        <p:spPr>
          <a:xfrm>
            <a:off x="672812" y="2463202"/>
            <a:ext cx="18318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Nový odpadkový koš</a:t>
            </a:r>
            <a:endParaRPr lang="cs-CZ" sz="80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xmlns="" id="{EBAB8611-BA33-E232-5344-6AEAE8884198}"/>
              </a:ext>
            </a:extLst>
          </p:cNvPr>
          <p:cNvSpPr txBox="1"/>
          <p:nvPr/>
        </p:nvSpPr>
        <p:spPr>
          <a:xfrm>
            <a:off x="2792104" y="4417618"/>
            <a:ext cx="2340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Nové stromořadí – </a:t>
            </a:r>
            <a:r>
              <a:rPr lang="cs-CZ" sz="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Aesculus</a:t>
            </a:r>
            <a:r>
              <a:rPr lang="cs-CZ" sz="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x </a:t>
            </a:r>
            <a:r>
              <a:rPr lang="cs-CZ" sz="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carnea</a:t>
            </a:r>
            <a:r>
              <a:rPr lang="cs-CZ" sz="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‚</a:t>
            </a:r>
            <a:r>
              <a:rPr lang="cs-CZ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Briotii</a:t>
            </a:r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‘ (jírovec pleťový)</a:t>
            </a:r>
            <a:endParaRPr lang="cs-CZ" sz="80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xmlns="" id="{2C430F1F-4B06-649E-1CDF-C04957E5D02A}"/>
              </a:ext>
            </a:extLst>
          </p:cNvPr>
          <p:cNvSpPr txBox="1"/>
          <p:nvPr/>
        </p:nvSpPr>
        <p:spPr>
          <a:xfrm>
            <a:off x="6845808" y="3632982"/>
            <a:ext cx="1742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Odclonění parkovacích ploch pásem nízkých keřů</a:t>
            </a:r>
            <a:endParaRPr lang="cs-CZ" sz="80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59" name="Skupina 58">
            <a:extLst>
              <a:ext uri="{FF2B5EF4-FFF2-40B4-BE49-F238E27FC236}">
                <a16:creationId xmlns:a16="http://schemas.microsoft.com/office/drawing/2014/main" xmlns="" id="{18D91B32-06D3-0F7F-9AB8-E29E4199115D}"/>
              </a:ext>
            </a:extLst>
          </p:cNvPr>
          <p:cNvGrpSpPr/>
          <p:nvPr/>
        </p:nvGrpSpPr>
        <p:grpSpPr>
          <a:xfrm>
            <a:off x="755576" y="387328"/>
            <a:ext cx="7820333" cy="4651607"/>
            <a:chOff x="0" y="0"/>
            <a:chExt cx="12943750" cy="7699259"/>
          </a:xfrm>
        </p:grpSpPr>
        <p:pic>
          <p:nvPicPr>
            <p:cNvPr id="60" name="Obrázek 59">
              <a:extLst>
                <a:ext uri="{FF2B5EF4-FFF2-40B4-BE49-F238E27FC236}">
                  <a16:creationId xmlns:a16="http://schemas.microsoft.com/office/drawing/2014/main" xmlns="" id="{D40DB946-0941-7766-C82B-98DF5DE25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6941" y="1876301"/>
              <a:ext cx="5958205" cy="3110865"/>
            </a:xfrm>
            <a:prstGeom prst="rect">
              <a:avLst/>
            </a:prstGeom>
          </p:spPr>
        </p:pic>
        <p:pic>
          <p:nvPicPr>
            <p:cNvPr id="61" name="Obrázek 60">
              <a:extLst>
                <a:ext uri="{FF2B5EF4-FFF2-40B4-BE49-F238E27FC236}">
                  <a16:creationId xmlns:a16="http://schemas.microsoft.com/office/drawing/2014/main" xmlns="" id="{BE0D5312-D983-4EA1-7217-A65DD8010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57" r="8337" b="-369"/>
            <a:stretch/>
          </p:blipFill>
          <p:spPr bwMode="auto">
            <a:xfrm>
              <a:off x="7908967" y="0"/>
              <a:ext cx="2756535" cy="2756535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2" name="Obrázek 61">
              <a:extLst>
                <a:ext uri="{FF2B5EF4-FFF2-40B4-BE49-F238E27FC236}">
                  <a16:creationId xmlns:a16="http://schemas.microsoft.com/office/drawing/2014/main" xmlns="" id="{87EC1BD7-4391-7F6E-89F2-F56634880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72" t="37242" r="45793"/>
            <a:stretch/>
          </p:blipFill>
          <p:spPr bwMode="auto">
            <a:xfrm>
              <a:off x="0" y="1140031"/>
              <a:ext cx="2196465" cy="2196465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63" name="Spojnice: pravoúhlá 62">
              <a:extLst>
                <a:ext uri="{FF2B5EF4-FFF2-40B4-BE49-F238E27FC236}">
                  <a16:creationId xmlns:a16="http://schemas.microsoft.com/office/drawing/2014/main" xmlns="" id="{DFBACAEB-F2C7-32A6-9DBB-45F084D3ECF4}"/>
                </a:ext>
              </a:extLst>
            </p:cNvPr>
            <p:cNvCxnSpPr/>
            <p:nvPr/>
          </p:nvCxnSpPr>
          <p:spPr>
            <a:xfrm flipV="1">
              <a:off x="5472298" y="2774125"/>
              <a:ext cx="3877582" cy="508396"/>
            </a:xfrm>
            <a:prstGeom prst="bentConnector3">
              <a:avLst>
                <a:gd name="adj1" fmla="val 99536"/>
              </a:avLst>
            </a:prstGeom>
            <a:ln w="28575" cap="rnd">
              <a:solidFill>
                <a:schemeClr val="tx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pojnice: pravoúhlá 63">
              <a:extLst>
                <a:ext uri="{FF2B5EF4-FFF2-40B4-BE49-F238E27FC236}">
                  <a16:creationId xmlns:a16="http://schemas.microsoft.com/office/drawing/2014/main" xmlns="" id="{E59FA66B-6B19-8D6A-FC24-40D8400A8F00}"/>
                </a:ext>
              </a:extLst>
            </p:cNvPr>
            <p:cNvCxnSpPr/>
            <p:nvPr/>
          </p:nvCxnSpPr>
          <p:spPr>
            <a:xfrm>
              <a:off x="6161067" y="3156609"/>
              <a:ext cx="2635868" cy="997247"/>
            </a:xfrm>
            <a:prstGeom prst="bentConnector3">
              <a:avLst>
                <a:gd name="adj1" fmla="val 98315"/>
              </a:avLst>
            </a:prstGeom>
            <a:ln w="28575" cap="rnd">
              <a:solidFill>
                <a:schemeClr val="tx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Obrázek 64" descr="Aesculus ×carnea 'Briotii' | jírovec pleťový 'Briotii' - Van den Berk Školky">
              <a:extLst>
                <a:ext uri="{FF2B5EF4-FFF2-40B4-BE49-F238E27FC236}">
                  <a16:creationId xmlns:a16="http://schemas.microsoft.com/office/drawing/2014/main" xmlns="" id="{D1513214-D527-07BB-4C40-8F1F9186FF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17" b="340"/>
            <a:stretch/>
          </p:blipFill>
          <p:spPr bwMode="auto">
            <a:xfrm>
              <a:off x="581891" y="4738254"/>
              <a:ext cx="2961005" cy="2961005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6" name="Obrázek 65" descr="Tavolník popelavý-Spiraea cinerea 'Grefsheim'">
              <a:extLst>
                <a:ext uri="{FF2B5EF4-FFF2-40B4-BE49-F238E27FC236}">
                  <a16:creationId xmlns:a16="http://schemas.microsoft.com/office/drawing/2014/main" xmlns="" id="{C65B3688-F690-06C3-4CBC-C24BD83125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5" r="8755"/>
            <a:stretch/>
          </p:blipFill>
          <p:spPr bwMode="auto">
            <a:xfrm>
              <a:off x="7350826" y="4180114"/>
              <a:ext cx="2592705" cy="2592705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67" name="Spojnice: pravoúhlá 66">
              <a:extLst>
                <a:ext uri="{FF2B5EF4-FFF2-40B4-BE49-F238E27FC236}">
                  <a16:creationId xmlns:a16="http://schemas.microsoft.com/office/drawing/2014/main" xmlns="" id="{09DEAF3B-D68D-E4C0-4BE1-CF6126CD8C59}"/>
                </a:ext>
              </a:extLst>
            </p:cNvPr>
            <p:cNvCxnSpPr/>
            <p:nvPr/>
          </p:nvCxnSpPr>
          <p:spPr>
            <a:xfrm flipH="1">
              <a:off x="9353055" y="2681596"/>
              <a:ext cx="1426037" cy="600925"/>
            </a:xfrm>
            <a:prstGeom prst="bentConnector3">
              <a:avLst>
                <a:gd name="adj1" fmla="val 38690"/>
              </a:avLst>
            </a:prstGeom>
            <a:ln w="28575" cap="rnd">
              <a:solidFill>
                <a:schemeClr val="tx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pojnice: pravoúhlá 67">
              <a:extLst>
                <a:ext uri="{FF2B5EF4-FFF2-40B4-BE49-F238E27FC236}">
                  <a16:creationId xmlns:a16="http://schemas.microsoft.com/office/drawing/2014/main" xmlns="" id="{58634B5D-E310-4247-9ED2-93FB246C3A21}"/>
                </a:ext>
              </a:extLst>
            </p:cNvPr>
            <p:cNvCxnSpPr/>
            <p:nvPr/>
          </p:nvCxnSpPr>
          <p:spPr>
            <a:xfrm flipV="1">
              <a:off x="4494316" y="1159081"/>
              <a:ext cx="1698559" cy="1928503"/>
            </a:xfrm>
            <a:prstGeom prst="bentConnector3">
              <a:avLst>
                <a:gd name="adj1" fmla="val -14532"/>
              </a:avLst>
            </a:prstGeom>
            <a:ln w="28575" cap="rnd">
              <a:solidFill>
                <a:schemeClr val="tx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9" name="Obrázek 68" descr="Šalvěj hajní ´Ostfriesland´ - Salvia nemorosa ´Ostfriesland´ - Zahradnictví  Spomyšl">
              <a:extLst>
                <a:ext uri="{FF2B5EF4-FFF2-40B4-BE49-F238E27FC236}">
                  <a16:creationId xmlns:a16="http://schemas.microsoft.com/office/drawing/2014/main" xmlns="" id="{718BB962-74D0-4FA5-49EA-5EF02C1CB1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13" r="12513"/>
            <a:stretch/>
          </p:blipFill>
          <p:spPr bwMode="auto">
            <a:xfrm>
              <a:off x="3693226" y="142504"/>
              <a:ext cx="1760220" cy="1760220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0" name="Obrázek 69" descr="Omphalodes: planting, care &amp; varieties - Plantura">
              <a:extLst>
                <a:ext uri="{FF2B5EF4-FFF2-40B4-BE49-F238E27FC236}">
                  <a16:creationId xmlns:a16="http://schemas.microsoft.com/office/drawing/2014/main" xmlns="" id="{AB232CDA-F2DB-D7F0-0DE6-F1D29E706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9" r="16669"/>
            <a:stretch/>
          </p:blipFill>
          <p:spPr bwMode="auto">
            <a:xfrm>
              <a:off x="5557652" y="190005"/>
              <a:ext cx="1701800" cy="1701800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71" name="Spojnice: pravoúhlá 70">
              <a:extLst>
                <a:ext uri="{FF2B5EF4-FFF2-40B4-BE49-F238E27FC236}">
                  <a16:creationId xmlns:a16="http://schemas.microsoft.com/office/drawing/2014/main" xmlns="" id="{94921A02-728C-BACB-7604-0A26FB07F2FD}"/>
                </a:ext>
              </a:extLst>
            </p:cNvPr>
            <p:cNvCxnSpPr/>
            <p:nvPr/>
          </p:nvCxnSpPr>
          <p:spPr>
            <a:xfrm flipH="1">
              <a:off x="3510396" y="4546022"/>
              <a:ext cx="745225" cy="1705382"/>
            </a:xfrm>
            <a:prstGeom prst="bentConnector3">
              <a:avLst>
                <a:gd name="adj1" fmla="val 451"/>
              </a:avLst>
            </a:prstGeom>
            <a:ln w="28575" cap="rnd">
              <a:solidFill>
                <a:schemeClr val="tx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pojnice: pravoúhlá 71">
              <a:extLst>
                <a:ext uri="{FF2B5EF4-FFF2-40B4-BE49-F238E27FC236}">
                  <a16:creationId xmlns:a16="http://schemas.microsoft.com/office/drawing/2014/main" xmlns="" id="{EC2C6FC4-D147-69FF-B067-E2A329BDCA07}"/>
                </a:ext>
              </a:extLst>
            </p:cNvPr>
            <p:cNvCxnSpPr/>
            <p:nvPr/>
          </p:nvCxnSpPr>
          <p:spPr>
            <a:xfrm flipH="1" flipV="1">
              <a:off x="2192235" y="2287237"/>
              <a:ext cx="1227859" cy="455963"/>
            </a:xfrm>
            <a:prstGeom prst="bentConnector3">
              <a:avLst>
                <a:gd name="adj1" fmla="val 733"/>
              </a:avLst>
            </a:prstGeom>
            <a:ln w="28575" cap="rnd">
              <a:solidFill>
                <a:schemeClr val="tx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3" name="Obrázek 72">
              <a:extLst>
                <a:ext uri="{FF2B5EF4-FFF2-40B4-BE49-F238E27FC236}">
                  <a16:creationId xmlns:a16="http://schemas.microsoft.com/office/drawing/2014/main" xmlns="" id="{0AFEBF51-93C1-D5EC-D11D-FDAAED2A74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7" t="559" r="26953"/>
            <a:stretch/>
          </p:blipFill>
          <p:spPr bwMode="auto">
            <a:xfrm>
              <a:off x="10580915" y="1436914"/>
              <a:ext cx="2362835" cy="2362835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4748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Atregia_PPT_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907704" y="1347614"/>
            <a:ext cx="7236296" cy="2808312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ovací čára 5"/>
          <p:cNvCxnSpPr/>
          <p:nvPr/>
        </p:nvCxnSpPr>
        <p:spPr>
          <a:xfrm>
            <a:off x="1907704" y="1347614"/>
            <a:ext cx="7236296" cy="0"/>
          </a:xfrm>
          <a:prstGeom prst="line">
            <a:avLst/>
          </a:prstGeom>
          <a:ln w="38100" cmpd="sng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2267744" y="1779662"/>
            <a:ext cx="6696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Lokalita 9</a:t>
            </a:r>
          </a:p>
          <a:p>
            <a:r>
              <a:rPr lang="cs-CZ" b="1" dirty="0">
                <a:solidFill>
                  <a:schemeClr val="bg1"/>
                </a:solidFill>
              </a:rPr>
              <a:t>Úzké pásy trávníku u vstupu do areálu nemocnice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	</a:t>
            </a:r>
            <a:endParaRPr lang="cs-CZ" sz="1400" b="1" dirty="0">
              <a:solidFill>
                <a:schemeClr val="bg1"/>
              </a:solidFill>
            </a:endParaRPr>
          </a:p>
        </p:txBody>
      </p:sp>
      <p:pic>
        <p:nvPicPr>
          <p:cNvPr id="9" name="Obrázek 8" descr="Atregia_logo_bile-01.png">
            <a:extLst>
              <a:ext uri="{FF2B5EF4-FFF2-40B4-BE49-F238E27FC236}">
                <a16:creationId xmlns:a16="http://schemas.microsoft.com/office/drawing/2014/main" xmlns="" id="{90786173-444C-4AE2-83B5-8738F1FF481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31294" y="4463317"/>
            <a:ext cx="819757" cy="43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09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51DDFC46-D494-49D9-8A9B-40FAE3F765EB}"/>
              </a:ext>
            </a:extLst>
          </p:cNvPr>
          <p:cNvSpPr txBox="1"/>
          <p:nvPr/>
        </p:nvSpPr>
        <p:spPr>
          <a:xfrm>
            <a:off x="323528" y="202396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2000" b="1" dirty="0">
                <a:solidFill>
                  <a:schemeClr val="tx2"/>
                </a:solidFill>
                <a:latin typeface="+mj-lt"/>
              </a:rPr>
              <a:t>Současný stav</a:t>
            </a:r>
            <a:endParaRPr lang="cs-CZ" sz="2000" b="1" kern="1200" baseline="0" dirty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5DCB6D2A-2747-43ED-A0DA-5C05C6AFA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568" y="4479212"/>
            <a:ext cx="853210" cy="419186"/>
          </a:xfrm>
          <a:prstGeom prst="rect">
            <a:avLst/>
          </a:prstGeom>
        </p:spPr>
      </p:pic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xmlns="" id="{C27C00F1-CB32-46A5-8FA7-DB4A02426ADE}"/>
              </a:ext>
            </a:extLst>
          </p:cNvPr>
          <p:cNvCxnSpPr/>
          <p:nvPr/>
        </p:nvCxnSpPr>
        <p:spPr>
          <a:xfrm>
            <a:off x="8157096" y="4555840"/>
            <a:ext cx="0" cy="25637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xmlns="" id="{31AD0971-BED5-0458-7C99-35382B7FC783}"/>
              </a:ext>
            </a:extLst>
          </p:cNvPr>
          <p:cNvSpPr txBox="1"/>
          <p:nvPr/>
        </p:nvSpPr>
        <p:spPr>
          <a:xfrm>
            <a:off x="297862" y="4870393"/>
            <a:ext cx="4608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Lokalita 9</a:t>
            </a:r>
            <a:endParaRPr lang="cs-CZ" sz="1000" b="1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99B8282C-CBBD-9215-24F7-E940B7BAFC1A}"/>
              </a:ext>
            </a:extLst>
          </p:cNvPr>
          <p:cNvSpPr txBox="1"/>
          <p:nvPr/>
        </p:nvSpPr>
        <p:spPr>
          <a:xfrm>
            <a:off x="436245" y="3435846"/>
            <a:ext cx="4470129" cy="72327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bg1"/>
              </a:buClr>
              <a:buSzPct val="120000"/>
            </a:pPr>
            <a:r>
              <a:rPr lang="cs-CZ" sz="1200" b="1" dirty="0">
                <a:solidFill>
                  <a:schemeClr val="bg1"/>
                </a:solidFill>
              </a:rPr>
              <a:t>Východiska pro návrh: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Zvýšení reprezentativnosti prostoru u vstupu do areálu nemocnice založením trvalkových záhonů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AE862DDB-D3F9-49C9-1E27-F3765331E1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" y="667970"/>
            <a:ext cx="4470129" cy="2516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9396E6A8-3AA9-8CA7-12A3-F553CE5504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5" t="6619" r="1431" b="79358"/>
          <a:stretch/>
        </p:blipFill>
        <p:spPr bwMode="auto">
          <a:xfrm>
            <a:off x="5111423" y="915566"/>
            <a:ext cx="3856355" cy="15005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558929A6-7997-3F5F-2FE3-3D429FBE09C5}"/>
              </a:ext>
            </a:extLst>
          </p:cNvPr>
          <p:cNvSpPr txBox="1"/>
          <p:nvPr/>
        </p:nvSpPr>
        <p:spPr>
          <a:xfrm>
            <a:off x="5220072" y="202396"/>
            <a:ext cx="3499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2000" b="1" dirty="0">
                <a:solidFill>
                  <a:schemeClr val="tx2"/>
                </a:solidFill>
                <a:latin typeface="+mj-lt"/>
              </a:rPr>
              <a:t>Návrh řešení</a:t>
            </a:r>
            <a:endParaRPr lang="cs-CZ" sz="2000" b="1" kern="1200" baseline="0" dirty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xmlns="" id="{4248AA48-B0A2-79B4-0578-5F4BCD55073B}"/>
              </a:ext>
            </a:extLst>
          </p:cNvPr>
          <p:cNvGrpSpPr/>
          <p:nvPr/>
        </p:nvGrpSpPr>
        <p:grpSpPr>
          <a:xfrm>
            <a:off x="5436096" y="2585307"/>
            <a:ext cx="3054754" cy="1198939"/>
            <a:chOff x="0" y="0"/>
            <a:chExt cx="4240782" cy="1664335"/>
          </a:xfrm>
        </p:grpSpPr>
        <p:pic>
          <p:nvPicPr>
            <p:cNvPr id="9" name="Obrázek 8" descr="Nahuby.sk - Fotografia - orlíček obyčajný Aquilegia vulgaris L.">
              <a:extLst>
                <a:ext uri="{FF2B5EF4-FFF2-40B4-BE49-F238E27FC236}">
                  <a16:creationId xmlns:a16="http://schemas.microsoft.com/office/drawing/2014/main" xmlns="" id="{A640F6A8-1BDE-BBF4-87CA-54FB31B68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60" r="14660"/>
            <a:stretch/>
          </p:blipFill>
          <p:spPr bwMode="auto">
            <a:xfrm>
              <a:off x="2631057" y="43132"/>
              <a:ext cx="1609725" cy="1609725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Obrázek 10" descr="Symphyotrichum novi-belgii 'Terry's Pride' | Perenniculum">
              <a:extLst>
                <a:ext uri="{FF2B5EF4-FFF2-40B4-BE49-F238E27FC236}">
                  <a16:creationId xmlns:a16="http://schemas.microsoft.com/office/drawing/2014/main" xmlns="" id="{EAD08BD8-2D07-E19A-3BC0-F337CF924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4" r="12504"/>
            <a:stretch/>
          </p:blipFill>
          <p:spPr bwMode="auto">
            <a:xfrm>
              <a:off x="1311215" y="0"/>
              <a:ext cx="1664335" cy="1664335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Obrázek 12" descr="Aster linosyris - Goldhaar-Aster">
              <a:extLst>
                <a:ext uri="{FF2B5EF4-FFF2-40B4-BE49-F238E27FC236}">
                  <a16:creationId xmlns:a16="http://schemas.microsoft.com/office/drawing/2014/main" xmlns="" id="{DE0A1BAC-D505-F14D-B0A9-6B84BFB81A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" r="36835"/>
            <a:stretch/>
          </p:blipFill>
          <p:spPr bwMode="auto">
            <a:xfrm>
              <a:off x="0" y="0"/>
              <a:ext cx="1659255" cy="1659255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25F7447F-53AB-497C-84DD-A70DBC2C0D84}"/>
              </a:ext>
            </a:extLst>
          </p:cNvPr>
          <p:cNvSpPr txBox="1"/>
          <p:nvPr/>
        </p:nvSpPr>
        <p:spPr>
          <a:xfrm>
            <a:off x="6358652" y="3815317"/>
            <a:ext cx="17425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Smíšený trvalkový záhon</a:t>
            </a:r>
            <a:endParaRPr lang="cs-CZ" sz="80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637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Atregia_PPT_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907704" y="1347614"/>
            <a:ext cx="7236296" cy="2808312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ovací čára 5"/>
          <p:cNvCxnSpPr/>
          <p:nvPr/>
        </p:nvCxnSpPr>
        <p:spPr>
          <a:xfrm>
            <a:off x="1907704" y="1347614"/>
            <a:ext cx="7236296" cy="0"/>
          </a:xfrm>
          <a:prstGeom prst="line">
            <a:avLst/>
          </a:prstGeom>
          <a:ln w="38100" cmpd="sng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2267744" y="1779662"/>
            <a:ext cx="6696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Lokalita 10</a:t>
            </a:r>
          </a:p>
          <a:p>
            <a:r>
              <a:rPr lang="cs-CZ" b="1" dirty="0">
                <a:solidFill>
                  <a:schemeClr val="bg1"/>
                </a:solidFill>
              </a:rPr>
              <a:t>Plocha před budovou Vychovatelny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	</a:t>
            </a:r>
            <a:endParaRPr lang="cs-CZ" sz="1400" b="1" dirty="0">
              <a:solidFill>
                <a:schemeClr val="bg1"/>
              </a:solidFill>
            </a:endParaRPr>
          </a:p>
        </p:txBody>
      </p:sp>
      <p:pic>
        <p:nvPicPr>
          <p:cNvPr id="9" name="Obrázek 8" descr="Atregia_logo_bile-01.png">
            <a:extLst>
              <a:ext uri="{FF2B5EF4-FFF2-40B4-BE49-F238E27FC236}">
                <a16:creationId xmlns:a16="http://schemas.microsoft.com/office/drawing/2014/main" xmlns="" id="{90786173-444C-4AE2-83B5-8738F1FF481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31294" y="4463317"/>
            <a:ext cx="819757" cy="43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51DDFC46-D494-49D9-8A9B-40FAE3F765EB}"/>
              </a:ext>
            </a:extLst>
          </p:cNvPr>
          <p:cNvSpPr txBox="1"/>
          <p:nvPr/>
        </p:nvSpPr>
        <p:spPr>
          <a:xfrm>
            <a:off x="323528" y="202396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2000" b="1" dirty="0">
                <a:solidFill>
                  <a:schemeClr val="tx2"/>
                </a:solidFill>
                <a:latin typeface="+mj-lt"/>
              </a:rPr>
              <a:t>Současný stav</a:t>
            </a:r>
            <a:endParaRPr lang="cs-CZ" sz="2000" b="1" kern="1200" baseline="0" dirty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5DCB6D2A-2747-43ED-A0DA-5C05C6AFA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568" y="4479212"/>
            <a:ext cx="853210" cy="419186"/>
          </a:xfrm>
          <a:prstGeom prst="rect">
            <a:avLst/>
          </a:prstGeom>
        </p:spPr>
      </p:pic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xmlns="" id="{C27C00F1-CB32-46A5-8FA7-DB4A02426ADE}"/>
              </a:ext>
            </a:extLst>
          </p:cNvPr>
          <p:cNvCxnSpPr/>
          <p:nvPr/>
        </p:nvCxnSpPr>
        <p:spPr>
          <a:xfrm>
            <a:off x="8157096" y="4555840"/>
            <a:ext cx="0" cy="25637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xmlns="" id="{31AD0971-BED5-0458-7C99-35382B7FC783}"/>
              </a:ext>
            </a:extLst>
          </p:cNvPr>
          <p:cNvSpPr txBox="1"/>
          <p:nvPr/>
        </p:nvSpPr>
        <p:spPr>
          <a:xfrm>
            <a:off x="297862" y="4870393"/>
            <a:ext cx="4608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Lokalita 10</a:t>
            </a:r>
            <a:endParaRPr lang="cs-CZ" sz="1000" b="1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99B8282C-CBBD-9215-24F7-E940B7BAFC1A}"/>
              </a:ext>
            </a:extLst>
          </p:cNvPr>
          <p:cNvSpPr txBox="1"/>
          <p:nvPr/>
        </p:nvSpPr>
        <p:spPr>
          <a:xfrm>
            <a:off x="6312668" y="751665"/>
            <a:ext cx="2507804" cy="24006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bg1"/>
              </a:buClr>
              <a:buSzPct val="120000"/>
            </a:pPr>
            <a:r>
              <a:rPr lang="cs-CZ" sz="1200" b="1" dirty="0">
                <a:solidFill>
                  <a:schemeClr val="bg1"/>
                </a:solidFill>
              </a:rPr>
              <a:t>Východiska pro návrh: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Vytvoření reprezentativního prostoru před hodnotnou historickou budovou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Návrh nového odpočívadla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Odstranění přestárlých keřů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Uvolnění průhledů na budovu z centrální osy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Nové výsadby stromů i keřů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endParaRPr lang="cs-CZ" sz="1200" dirty="0">
              <a:solidFill>
                <a:schemeClr val="bg1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17ABE1A1-BE37-4CF5-16D0-82C56FFE21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" y="751665"/>
            <a:ext cx="5662664" cy="3188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8461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51DDFC46-D494-49D9-8A9B-40FAE3F765EB}"/>
              </a:ext>
            </a:extLst>
          </p:cNvPr>
          <p:cNvSpPr txBox="1"/>
          <p:nvPr/>
        </p:nvSpPr>
        <p:spPr>
          <a:xfrm>
            <a:off x="323528" y="202396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2000" b="1" dirty="0">
                <a:solidFill>
                  <a:schemeClr val="tx2"/>
                </a:solidFill>
                <a:latin typeface="+mj-lt"/>
              </a:rPr>
              <a:t>Návrh řešení</a:t>
            </a:r>
            <a:endParaRPr lang="cs-CZ" sz="2000" b="1" kern="1200" baseline="0" dirty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5DCB6D2A-2747-43ED-A0DA-5C05C6AFA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568" y="4479212"/>
            <a:ext cx="853210" cy="419186"/>
          </a:xfrm>
          <a:prstGeom prst="rect">
            <a:avLst/>
          </a:prstGeom>
        </p:spPr>
      </p:pic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xmlns="" id="{C27C00F1-CB32-46A5-8FA7-DB4A02426ADE}"/>
              </a:ext>
            </a:extLst>
          </p:cNvPr>
          <p:cNvCxnSpPr/>
          <p:nvPr/>
        </p:nvCxnSpPr>
        <p:spPr>
          <a:xfrm>
            <a:off x="8157096" y="4555840"/>
            <a:ext cx="0" cy="25637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C14D8BC1-E1E2-2F31-3518-DB2FF5CFCD33}"/>
              </a:ext>
            </a:extLst>
          </p:cNvPr>
          <p:cNvSpPr txBox="1"/>
          <p:nvPr/>
        </p:nvSpPr>
        <p:spPr>
          <a:xfrm>
            <a:off x="297862" y="4870393"/>
            <a:ext cx="4608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Lokalita 10</a:t>
            </a:r>
            <a:endParaRPr lang="cs-CZ" sz="1000" b="1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xmlns="" id="{DFFF621E-6329-B02D-788A-69FB2A07DCB9}"/>
              </a:ext>
            </a:extLst>
          </p:cNvPr>
          <p:cNvGrpSpPr/>
          <p:nvPr/>
        </p:nvGrpSpPr>
        <p:grpSpPr>
          <a:xfrm>
            <a:off x="986903" y="241127"/>
            <a:ext cx="7170193" cy="4746039"/>
            <a:chOff x="0" y="0"/>
            <a:chExt cx="13668210" cy="9046903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xmlns="" id="{6972868A-6981-CE3B-7B8C-BA8A164DB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9486" y="1294411"/>
              <a:ext cx="4547870" cy="4196715"/>
            </a:xfrm>
            <a:prstGeom prst="rect">
              <a:avLst/>
            </a:prstGeom>
          </p:spPr>
        </p:pic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xmlns="" id="{2EF1111F-687B-4A54-0C76-9C7F7D193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53143" y="1496291"/>
              <a:ext cx="2769870" cy="2769870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Obrázek 6" descr="Quercus cerris, Turkey oak | Trees of Stanford &amp; Environs">
              <a:extLst>
                <a:ext uri="{FF2B5EF4-FFF2-40B4-BE49-F238E27FC236}">
                  <a16:creationId xmlns:a16="http://schemas.microsoft.com/office/drawing/2014/main" xmlns="" id="{F23491B9-59B3-447D-48E3-593EFDFCD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3" r="12483"/>
            <a:stretch/>
          </p:blipFill>
          <p:spPr bwMode="auto">
            <a:xfrm>
              <a:off x="7291449" y="5403273"/>
              <a:ext cx="3643630" cy="3643630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xmlns="" id="{74242BDA-5322-5492-128D-680114A8DD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7" t="13314" r="6495" b="-862"/>
            <a:stretch/>
          </p:blipFill>
          <p:spPr bwMode="auto">
            <a:xfrm>
              <a:off x="3586348" y="6044540"/>
              <a:ext cx="2997200" cy="2997200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Obrázek 8" descr="Symphoricarpos chenaultii Hancock Pearl ('Bokohape') (20) |">
              <a:extLst>
                <a:ext uri="{FF2B5EF4-FFF2-40B4-BE49-F238E27FC236}">
                  <a16:creationId xmlns:a16="http://schemas.microsoft.com/office/drawing/2014/main" xmlns="" id="{69C89C46-A432-05B5-0E5D-2F551E14D4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9" r="16669"/>
            <a:stretch/>
          </p:blipFill>
          <p:spPr bwMode="auto">
            <a:xfrm>
              <a:off x="9096499" y="0"/>
              <a:ext cx="2760345" cy="2760345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11" name="Spojnice: pravoúhlá 10">
              <a:extLst>
                <a:ext uri="{FF2B5EF4-FFF2-40B4-BE49-F238E27FC236}">
                  <a16:creationId xmlns:a16="http://schemas.microsoft.com/office/drawing/2014/main" xmlns="" id="{E1E066F4-9B7A-71A9-E5A3-0890BD83BC09}"/>
                </a:ext>
              </a:extLst>
            </p:cNvPr>
            <p:cNvCxnSpPr/>
            <p:nvPr/>
          </p:nvCxnSpPr>
          <p:spPr>
            <a:xfrm flipV="1">
              <a:off x="6066064" y="1277835"/>
              <a:ext cx="3030995" cy="1358487"/>
            </a:xfrm>
            <a:prstGeom prst="bentConnector3">
              <a:avLst>
                <a:gd name="adj1" fmla="val 451"/>
              </a:avLst>
            </a:prstGeom>
            <a:ln w="28575" cap="rnd">
              <a:solidFill>
                <a:schemeClr val="tx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pojnice: pravoúhlá 12">
              <a:extLst>
                <a:ext uri="{FF2B5EF4-FFF2-40B4-BE49-F238E27FC236}">
                  <a16:creationId xmlns:a16="http://schemas.microsoft.com/office/drawing/2014/main" xmlns="" id="{9BB9D6F2-C844-42F5-544A-D97AC651DCA3}"/>
                </a:ext>
              </a:extLst>
            </p:cNvPr>
            <p:cNvCxnSpPr/>
            <p:nvPr/>
          </p:nvCxnSpPr>
          <p:spPr>
            <a:xfrm flipV="1">
              <a:off x="7241721" y="4496048"/>
              <a:ext cx="3181820" cy="181156"/>
            </a:xfrm>
            <a:prstGeom prst="bentConnector3">
              <a:avLst>
                <a:gd name="adj1" fmla="val 451"/>
              </a:avLst>
            </a:prstGeom>
            <a:ln w="28575" cap="rnd">
              <a:solidFill>
                <a:schemeClr val="tx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pojnice: pravoúhlá 20">
              <a:extLst>
                <a:ext uri="{FF2B5EF4-FFF2-40B4-BE49-F238E27FC236}">
                  <a16:creationId xmlns:a16="http://schemas.microsoft.com/office/drawing/2014/main" xmlns="" id="{EBB8F28D-9DE9-BDFF-9DA5-A541A17C9660}"/>
                </a:ext>
              </a:extLst>
            </p:cNvPr>
            <p:cNvCxnSpPr/>
            <p:nvPr/>
          </p:nvCxnSpPr>
          <p:spPr>
            <a:xfrm flipH="1" flipV="1">
              <a:off x="3415393" y="3011632"/>
              <a:ext cx="2973531" cy="752846"/>
            </a:xfrm>
            <a:prstGeom prst="bentConnector3">
              <a:avLst>
                <a:gd name="adj1" fmla="val 87291"/>
              </a:avLst>
            </a:prstGeom>
            <a:ln w="28575" cap="rnd">
              <a:solidFill>
                <a:schemeClr val="tx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Obrázek 21" descr="Pustoryl věncový (Philadelphus coronarius), rostlina | Flora-cs.com">
              <a:extLst>
                <a:ext uri="{FF2B5EF4-FFF2-40B4-BE49-F238E27FC236}">
                  <a16:creationId xmlns:a16="http://schemas.microsoft.com/office/drawing/2014/main" xmlns="" id="{A33B9C23-DDBB-C1A9-F64C-946412CBD1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7" t="6417" r="10857" b="10175"/>
            <a:stretch/>
          </p:blipFill>
          <p:spPr bwMode="auto">
            <a:xfrm>
              <a:off x="10426535" y="2933205"/>
              <a:ext cx="3241675" cy="3241675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23" name="Spojnice: pravoúhlá 22">
              <a:extLst>
                <a:ext uri="{FF2B5EF4-FFF2-40B4-BE49-F238E27FC236}">
                  <a16:creationId xmlns:a16="http://schemas.microsoft.com/office/drawing/2014/main" xmlns="" id="{7C0603E0-BE5A-407A-BAF2-2D19B59B9460}"/>
                </a:ext>
              </a:extLst>
            </p:cNvPr>
            <p:cNvCxnSpPr/>
            <p:nvPr/>
          </p:nvCxnSpPr>
          <p:spPr>
            <a:xfrm flipH="1">
              <a:off x="2752849" y="4819155"/>
              <a:ext cx="3113561" cy="315991"/>
            </a:xfrm>
            <a:prstGeom prst="bentConnector3">
              <a:avLst>
                <a:gd name="adj1" fmla="val 100921"/>
              </a:avLst>
            </a:prstGeom>
            <a:ln w="28575" cap="rnd">
              <a:solidFill>
                <a:schemeClr val="tx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Obrázek 30" descr="Viburnum opulus Roseum | Listnaté dřeviny |Zahradnictví Franc">
              <a:extLst>
                <a:ext uri="{FF2B5EF4-FFF2-40B4-BE49-F238E27FC236}">
                  <a16:creationId xmlns:a16="http://schemas.microsoft.com/office/drawing/2014/main" xmlns="" id="{4A9B7F74-1EC4-26CD-5283-018097FDA6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58" b="12458"/>
            <a:stretch/>
          </p:blipFill>
          <p:spPr bwMode="auto">
            <a:xfrm>
              <a:off x="0" y="4726379"/>
              <a:ext cx="3466465" cy="3466465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32" name="Spojnice: pravoúhlá 31">
              <a:extLst>
                <a:ext uri="{FF2B5EF4-FFF2-40B4-BE49-F238E27FC236}">
                  <a16:creationId xmlns:a16="http://schemas.microsoft.com/office/drawing/2014/main" xmlns="" id="{1365173A-0727-3FF2-8BC3-0CC4F554B51D}"/>
                </a:ext>
              </a:extLst>
            </p:cNvPr>
            <p:cNvCxnSpPr/>
            <p:nvPr/>
          </p:nvCxnSpPr>
          <p:spPr>
            <a:xfrm flipH="1">
              <a:off x="5125439" y="3964132"/>
              <a:ext cx="1394114" cy="2053482"/>
            </a:xfrm>
            <a:prstGeom prst="bentConnector3">
              <a:avLst>
                <a:gd name="adj1" fmla="val 8994"/>
              </a:avLst>
            </a:prstGeom>
            <a:ln w="28575" cap="rnd">
              <a:solidFill>
                <a:schemeClr val="tx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pojnice: pravoúhlá 32">
              <a:extLst>
                <a:ext uri="{FF2B5EF4-FFF2-40B4-BE49-F238E27FC236}">
                  <a16:creationId xmlns:a16="http://schemas.microsoft.com/office/drawing/2014/main" xmlns="" id="{589C71D9-0D13-C54C-A426-FD967F9FB06D}"/>
                </a:ext>
              </a:extLst>
            </p:cNvPr>
            <p:cNvCxnSpPr/>
            <p:nvPr/>
          </p:nvCxnSpPr>
          <p:spPr>
            <a:xfrm>
              <a:off x="6541077" y="4213514"/>
              <a:ext cx="2561854" cy="1192992"/>
            </a:xfrm>
            <a:prstGeom prst="bentConnector3">
              <a:avLst>
                <a:gd name="adj1" fmla="val 451"/>
              </a:avLst>
            </a:prstGeom>
            <a:ln w="28575" cap="rnd">
              <a:solidFill>
                <a:schemeClr val="tx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ovéPole 33">
            <a:extLst>
              <a:ext uri="{FF2B5EF4-FFF2-40B4-BE49-F238E27FC236}">
                <a16:creationId xmlns:a16="http://schemas.microsoft.com/office/drawing/2014/main" xmlns="" id="{291D1CA5-D652-9E5C-8F0B-A59FD2286DEB}"/>
              </a:ext>
            </a:extLst>
          </p:cNvPr>
          <p:cNvSpPr txBox="1"/>
          <p:nvPr/>
        </p:nvSpPr>
        <p:spPr>
          <a:xfrm>
            <a:off x="573806" y="826054"/>
            <a:ext cx="21259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Odpočívadlo s povrchem z žulové kostky</a:t>
            </a:r>
            <a:endParaRPr lang="cs-CZ" sz="80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xmlns="" id="{F05989C6-8D29-6298-002C-5DE212F8B53E}"/>
              </a:ext>
            </a:extLst>
          </p:cNvPr>
          <p:cNvSpPr txBox="1"/>
          <p:nvPr/>
        </p:nvSpPr>
        <p:spPr>
          <a:xfrm>
            <a:off x="7046736" y="278758"/>
            <a:ext cx="17425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Nízké pokryvné keře</a:t>
            </a:r>
            <a:endParaRPr lang="cs-CZ" sz="80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xmlns="" id="{6426B177-91FE-28D8-A5BC-06649DB776ED}"/>
              </a:ext>
            </a:extLst>
          </p:cNvPr>
          <p:cNvSpPr txBox="1"/>
          <p:nvPr/>
        </p:nvSpPr>
        <p:spPr>
          <a:xfrm>
            <a:off x="7619576" y="1519937"/>
            <a:ext cx="1443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Doplnění kvetoucích keřů</a:t>
            </a:r>
          </a:p>
          <a:p>
            <a:pPr rtl="0"/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do keřového lemu</a:t>
            </a:r>
            <a:endParaRPr lang="cs-CZ" sz="80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xmlns="" id="{97E6F0E5-1BA8-29FF-9BBE-0BCD1B638884}"/>
              </a:ext>
            </a:extLst>
          </p:cNvPr>
          <p:cNvSpPr txBox="1"/>
          <p:nvPr/>
        </p:nvSpPr>
        <p:spPr>
          <a:xfrm>
            <a:off x="6660232" y="4294955"/>
            <a:ext cx="19815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Nová výsadba </a:t>
            </a:r>
            <a:r>
              <a:rPr lang="cs-CZ" sz="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Quercus</a:t>
            </a:r>
            <a:r>
              <a:rPr lang="cs-CZ" sz="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cs-CZ" sz="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cerris</a:t>
            </a:r>
            <a:r>
              <a:rPr lang="cs-CZ" sz="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(dub cer)</a:t>
            </a:r>
            <a:endParaRPr lang="cs-CZ" sz="80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xmlns="" id="{748BBD81-E5E4-B64F-2778-3FD1AA1417F9}"/>
              </a:ext>
            </a:extLst>
          </p:cNvPr>
          <p:cNvSpPr txBox="1"/>
          <p:nvPr/>
        </p:nvSpPr>
        <p:spPr>
          <a:xfrm>
            <a:off x="2301958" y="4597036"/>
            <a:ext cx="7612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Nové lavičky</a:t>
            </a:r>
            <a:endParaRPr lang="cs-CZ" sz="80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xmlns="" id="{DC856F83-2652-A790-36ED-5957848C5C14}"/>
              </a:ext>
            </a:extLst>
          </p:cNvPr>
          <p:cNvSpPr txBox="1"/>
          <p:nvPr/>
        </p:nvSpPr>
        <p:spPr>
          <a:xfrm>
            <a:off x="247434" y="2599771"/>
            <a:ext cx="1443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Doplnění kvetoucích keřů</a:t>
            </a:r>
          </a:p>
          <a:p>
            <a:pPr rtl="0"/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do keřového lemu</a:t>
            </a:r>
            <a:endParaRPr lang="cs-CZ" sz="80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267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Atregia_PPT_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907704" y="1347614"/>
            <a:ext cx="7236296" cy="2808312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ovací čára 5"/>
          <p:cNvCxnSpPr/>
          <p:nvPr/>
        </p:nvCxnSpPr>
        <p:spPr>
          <a:xfrm>
            <a:off x="1907704" y="1347614"/>
            <a:ext cx="7236296" cy="0"/>
          </a:xfrm>
          <a:prstGeom prst="line">
            <a:avLst/>
          </a:prstGeom>
          <a:ln w="38100" cmpd="sng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2267744" y="1779662"/>
            <a:ext cx="6696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Lokalita 1</a:t>
            </a:r>
          </a:p>
          <a:p>
            <a:r>
              <a:rPr lang="cs-CZ" b="1" dirty="0">
                <a:solidFill>
                  <a:schemeClr val="bg1"/>
                </a:solidFill>
              </a:rPr>
              <a:t>Relaxační zóna za budovou interního oddělení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	</a:t>
            </a:r>
            <a:endParaRPr lang="cs-CZ" sz="1400" b="1" dirty="0">
              <a:solidFill>
                <a:schemeClr val="bg1"/>
              </a:solidFill>
            </a:endParaRPr>
          </a:p>
        </p:txBody>
      </p:sp>
      <p:pic>
        <p:nvPicPr>
          <p:cNvPr id="9" name="Obrázek 8" descr="Atregia_logo_bile-01.png">
            <a:extLst>
              <a:ext uri="{FF2B5EF4-FFF2-40B4-BE49-F238E27FC236}">
                <a16:creationId xmlns:a16="http://schemas.microsoft.com/office/drawing/2014/main" xmlns="" id="{90786173-444C-4AE2-83B5-8738F1FF481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31294" y="4463317"/>
            <a:ext cx="819757" cy="43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39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Atregia_PPT_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907704" y="1347614"/>
            <a:ext cx="7236296" cy="2808312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ovací čára 5"/>
          <p:cNvCxnSpPr/>
          <p:nvPr/>
        </p:nvCxnSpPr>
        <p:spPr>
          <a:xfrm>
            <a:off x="1907704" y="1347614"/>
            <a:ext cx="7236296" cy="0"/>
          </a:xfrm>
          <a:prstGeom prst="line">
            <a:avLst/>
          </a:prstGeom>
          <a:ln w="38100" cmpd="sng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2267744" y="177966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PROSTOR PRO DISKUSI</a:t>
            </a:r>
          </a:p>
        </p:txBody>
      </p:sp>
      <p:pic>
        <p:nvPicPr>
          <p:cNvPr id="9" name="Obrázek 8" descr="Atregia_logo_bile-01.png">
            <a:extLst>
              <a:ext uri="{FF2B5EF4-FFF2-40B4-BE49-F238E27FC236}">
                <a16:creationId xmlns:a16="http://schemas.microsoft.com/office/drawing/2014/main" xmlns="" id="{90786173-444C-4AE2-83B5-8738F1FF481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31294" y="4463317"/>
            <a:ext cx="819757" cy="43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52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51DDFC46-D494-49D9-8A9B-40FAE3F765EB}"/>
              </a:ext>
            </a:extLst>
          </p:cNvPr>
          <p:cNvSpPr txBox="1"/>
          <p:nvPr/>
        </p:nvSpPr>
        <p:spPr>
          <a:xfrm>
            <a:off x="323528" y="202396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2000" b="1" dirty="0">
                <a:solidFill>
                  <a:schemeClr val="tx2"/>
                </a:solidFill>
                <a:latin typeface="+mj-lt"/>
              </a:rPr>
              <a:t>Současný stav</a:t>
            </a:r>
            <a:endParaRPr lang="cs-CZ" sz="2000" b="1" kern="1200" baseline="0" dirty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5DCB6D2A-2747-43ED-A0DA-5C05C6AFA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568" y="4479212"/>
            <a:ext cx="853210" cy="419186"/>
          </a:xfrm>
          <a:prstGeom prst="rect">
            <a:avLst/>
          </a:prstGeom>
        </p:spPr>
      </p:pic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xmlns="" id="{C27C00F1-CB32-46A5-8FA7-DB4A02426ADE}"/>
              </a:ext>
            </a:extLst>
          </p:cNvPr>
          <p:cNvCxnSpPr/>
          <p:nvPr/>
        </p:nvCxnSpPr>
        <p:spPr>
          <a:xfrm>
            <a:off x="8157096" y="4555840"/>
            <a:ext cx="0" cy="25637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xmlns="" id="{31AD0971-BED5-0458-7C99-35382B7FC783}"/>
              </a:ext>
            </a:extLst>
          </p:cNvPr>
          <p:cNvSpPr txBox="1"/>
          <p:nvPr/>
        </p:nvSpPr>
        <p:spPr>
          <a:xfrm>
            <a:off x="297862" y="4870393"/>
            <a:ext cx="4608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Lokalita 1</a:t>
            </a:r>
            <a:endParaRPr lang="cs-CZ" sz="1000" b="1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A5EDAE2D-4060-4B64-0584-9BC645DF67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6"/>
          <a:stretch/>
        </p:blipFill>
        <p:spPr bwMode="auto">
          <a:xfrm>
            <a:off x="297862" y="2788700"/>
            <a:ext cx="3043552" cy="19921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BDB038BA-15C1-B6CD-A1E0-102FECE9FC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56"/>
          <a:stretch/>
        </p:blipFill>
        <p:spPr bwMode="auto">
          <a:xfrm>
            <a:off x="323527" y="688600"/>
            <a:ext cx="3017887" cy="20100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90831FAE-2ECA-13DE-444D-42B2232C6E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95187"/>
            <a:ext cx="2677765" cy="201007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99B8282C-CBBD-9215-24F7-E940B7BAFC1A}"/>
              </a:ext>
            </a:extLst>
          </p:cNvPr>
          <p:cNvSpPr txBox="1"/>
          <p:nvPr/>
        </p:nvSpPr>
        <p:spPr>
          <a:xfrm>
            <a:off x="6202673" y="700961"/>
            <a:ext cx="2765105" cy="310854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bg1"/>
              </a:buClr>
              <a:buSzPct val="120000"/>
            </a:pPr>
            <a:r>
              <a:rPr lang="cs-CZ" sz="1200" b="1" dirty="0">
                <a:solidFill>
                  <a:schemeClr val="bg1"/>
                </a:solidFill>
              </a:rPr>
              <a:t>Východiska pro návrh: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Vytvoření relaxační zóny pro pacienty, návštěvy i zaměstnance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Podpora výhledů na město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Odstranění neperspektivních dřevin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Bezbariérový přístup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Využití vodopropustných materiálů pro zpevněné plochy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Nové napojení na přístupovou cestu z centrální části areálu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Doplnění nového mobiliáře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Nové výsadby atraktivní v průběhu celé vegetační sezóny</a:t>
            </a:r>
          </a:p>
        </p:txBody>
      </p:sp>
    </p:spTree>
    <p:extLst>
      <p:ext uri="{BB962C8B-B14F-4D97-AF65-F5344CB8AC3E}">
        <p14:creationId xmlns:p14="http://schemas.microsoft.com/office/powerpoint/2010/main" val="2479757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51DDFC46-D494-49D9-8A9B-40FAE3F765EB}"/>
              </a:ext>
            </a:extLst>
          </p:cNvPr>
          <p:cNvSpPr txBox="1"/>
          <p:nvPr/>
        </p:nvSpPr>
        <p:spPr>
          <a:xfrm>
            <a:off x="323528" y="202396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2000" b="1" dirty="0">
                <a:solidFill>
                  <a:schemeClr val="tx2"/>
                </a:solidFill>
                <a:latin typeface="+mj-lt"/>
              </a:rPr>
              <a:t>Návrh řešení</a:t>
            </a:r>
            <a:endParaRPr lang="cs-CZ" sz="2000" b="1" kern="1200" baseline="0" dirty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5DCB6D2A-2747-43ED-A0DA-5C05C6AFA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568" y="4479212"/>
            <a:ext cx="853210" cy="419186"/>
          </a:xfrm>
          <a:prstGeom prst="rect">
            <a:avLst/>
          </a:prstGeom>
        </p:spPr>
      </p:pic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xmlns="" id="{C27C00F1-CB32-46A5-8FA7-DB4A02426ADE}"/>
              </a:ext>
            </a:extLst>
          </p:cNvPr>
          <p:cNvCxnSpPr/>
          <p:nvPr/>
        </p:nvCxnSpPr>
        <p:spPr>
          <a:xfrm>
            <a:off x="8157096" y="4555840"/>
            <a:ext cx="0" cy="25637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C14D8BC1-E1E2-2F31-3518-DB2FF5CFCD33}"/>
              </a:ext>
            </a:extLst>
          </p:cNvPr>
          <p:cNvSpPr txBox="1"/>
          <p:nvPr/>
        </p:nvSpPr>
        <p:spPr>
          <a:xfrm>
            <a:off x="297862" y="4870393"/>
            <a:ext cx="4608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Lokalita 1</a:t>
            </a:r>
            <a:endParaRPr lang="cs-CZ" sz="1000" b="1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xmlns="" id="{214986C7-AF14-C9F7-15EF-2C2BFCFFA9A0}"/>
              </a:ext>
            </a:extLst>
          </p:cNvPr>
          <p:cNvSpPr txBox="1"/>
          <p:nvPr/>
        </p:nvSpPr>
        <p:spPr>
          <a:xfrm>
            <a:off x="226724" y="2908674"/>
            <a:ext cx="18984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t>Vycházkový okruh – vsakovací dlažba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xmlns="" id="{88EBF545-1BE5-60B0-16CD-87FDF38096A4}"/>
              </a:ext>
            </a:extLst>
          </p:cNvPr>
          <p:cNvSpPr txBox="1"/>
          <p:nvPr/>
        </p:nvSpPr>
        <p:spPr>
          <a:xfrm>
            <a:off x="7421187" y="3090559"/>
            <a:ext cx="1496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t>Odpočívadlo s obloukovými lavicemi, stolky a taburety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xmlns="" id="{4E8DB789-4986-379C-7D5E-BB3C4CA5A655}"/>
              </a:ext>
            </a:extLst>
          </p:cNvPr>
          <p:cNvSpPr txBox="1"/>
          <p:nvPr/>
        </p:nvSpPr>
        <p:spPr>
          <a:xfrm>
            <a:off x="5037723" y="4593260"/>
            <a:ext cx="12753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t>Nový trvalkový záhon</a:t>
            </a:r>
          </a:p>
        </p:txBody>
      </p:sp>
      <p:grpSp>
        <p:nvGrpSpPr>
          <p:cNvPr id="30" name="Skupina 29">
            <a:extLst>
              <a:ext uri="{FF2B5EF4-FFF2-40B4-BE49-F238E27FC236}">
                <a16:creationId xmlns:a16="http://schemas.microsoft.com/office/drawing/2014/main" xmlns="" id="{63B4603D-F9F9-E5F8-CE87-E49C12F37CF7}"/>
              </a:ext>
            </a:extLst>
          </p:cNvPr>
          <p:cNvGrpSpPr/>
          <p:nvPr/>
        </p:nvGrpSpPr>
        <p:grpSpPr>
          <a:xfrm>
            <a:off x="978637" y="497063"/>
            <a:ext cx="6905731" cy="4540209"/>
            <a:chOff x="0" y="0"/>
            <a:chExt cx="14454060" cy="9502850"/>
          </a:xfrm>
        </p:grpSpPr>
        <p:pic>
          <p:nvPicPr>
            <p:cNvPr id="31" name="Obrázek 30">
              <a:extLst>
                <a:ext uri="{FF2B5EF4-FFF2-40B4-BE49-F238E27FC236}">
                  <a16:creationId xmlns:a16="http://schemas.microsoft.com/office/drawing/2014/main" xmlns="" id="{8FAF2F8E-3D39-B3E4-C447-9D6B64E63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2" b="1"/>
            <a:stretch/>
          </p:blipFill>
          <p:spPr bwMode="auto">
            <a:xfrm>
              <a:off x="3348842" y="593767"/>
              <a:ext cx="7550150" cy="55276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32" name="Spojnice: pravoúhlá 31">
              <a:extLst>
                <a:ext uri="{FF2B5EF4-FFF2-40B4-BE49-F238E27FC236}">
                  <a16:creationId xmlns:a16="http://schemas.microsoft.com/office/drawing/2014/main" xmlns="" id="{07782206-B830-5426-F077-0B8F0FA8D943}"/>
                </a:ext>
              </a:extLst>
            </p:cNvPr>
            <p:cNvCxnSpPr/>
            <p:nvPr/>
          </p:nvCxnSpPr>
          <p:spPr>
            <a:xfrm flipH="1">
              <a:off x="4317918" y="5626678"/>
              <a:ext cx="810961" cy="952784"/>
            </a:xfrm>
            <a:prstGeom prst="bentConnector3">
              <a:avLst>
                <a:gd name="adj1" fmla="val 96640"/>
              </a:avLst>
            </a:prstGeom>
            <a:ln w="28575" cap="rnd">
              <a:solidFill>
                <a:schemeClr val="bg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pojnice: pravoúhlá 32">
              <a:extLst>
                <a:ext uri="{FF2B5EF4-FFF2-40B4-BE49-F238E27FC236}">
                  <a16:creationId xmlns:a16="http://schemas.microsoft.com/office/drawing/2014/main" xmlns="" id="{7641798A-0E79-96BC-B240-15EB87BC1C8A}"/>
                </a:ext>
              </a:extLst>
            </p:cNvPr>
            <p:cNvCxnSpPr/>
            <p:nvPr/>
          </p:nvCxnSpPr>
          <p:spPr>
            <a:xfrm>
              <a:off x="5935436" y="4581649"/>
              <a:ext cx="1236582" cy="2243470"/>
            </a:xfrm>
            <a:prstGeom prst="bentConnector3">
              <a:avLst>
                <a:gd name="adj1" fmla="val 3305"/>
              </a:avLst>
            </a:prstGeom>
            <a:ln w="28575" cap="rnd">
              <a:solidFill>
                <a:schemeClr val="bg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pojnice: pravoúhlá 33">
              <a:extLst>
                <a:ext uri="{FF2B5EF4-FFF2-40B4-BE49-F238E27FC236}">
                  <a16:creationId xmlns:a16="http://schemas.microsoft.com/office/drawing/2014/main" xmlns="" id="{1C9F571C-44E1-B3DC-573C-ECE9FA599858}"/>
                </a:ext>
              </a:extLst>
            </p:cNvPr>
            <p:cNvCxnSpPr/>
            <p:nvPr/>
          </p:nvCxnSpPr>
          <p:spPr>
            <a:xfrm>
              <a:off x="9830542" y="3797878"/>
              <a:ext cx="248334" cy="2130862"/>
            </a:xfrm>
            <a:prstGeom prst="bentConnector3">
              <a:avLst>
                <a:gd name="adj1" fmla="val 109657"/>
              </a:avLst>
            </a:prstGeom>
            <a:ln w="28575" cap="rnd">
              <a:solidFill>
                <a:schemeClr val="tx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pojnice: pravoúhlá 34">
              <a:extLst>
                <a:ext uri="{FF2B5EF4-FFF2-40B4-BE49-F238E27FC236}">
                  <a16:creationId xmlns:a16="http://schemas.microsoft.com/office/drawing/2014/main" xmlns="" id="{9501B139-C0BD-598E-3D53-80ABE87C19B4}"/>
                </a:ext>
              </a:extLst>
            </p:cNvPr>
            <p:cNvCxnSpPr/>
            <p:nvPr/>
          </p:nvCxnSpPr>
          <p:spPr>
            <a:xfrm flipH="1" flipV="1">
              <a:off x="1783773" y="4187289"/>
              <a:ext cx="2966357" cy="99704"/>
            </a:xfrm>
            <a:prstGeom prst="bentConnector3">
              <a:avLst>
                <a:gd name="adj1" fmla="val 100233"/>
              </a:avLst>
            </a:prstGeom>
            <a:ln w="28575" cap="rnd">
              <a:solidFill>
                <a:schemeClr val="bg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pojnice: pravoúhlá 35">
              <a:extLst>
                <a:ext uri="{FF2B5EF4-FFF2-40B4-BE49-F238E27FC236}">
                  <a16:creationId xmlns:a16="http://schemas.microsoft.com/office/drawing/2014/main" xmlns="" id="{297CD00B-FC30-2CE5-BFAF-F2CF919DE1CE}"/>
                </a:ext>
              </a:extLst>
            </p:cNvPr>
            <p:cNvCxnSpPr/>
            <p:nvPr/>
          </p:nvCxnSpPr>
          <p:spPr>
            <a:xfrm flipH="1" flipV="1">
              <a:off x="1930977" y="2690999"/>
              <a:ext cx="2883639" cy="767760"/>
            </a:xfrm>
            <a:prstGeom prst="bentConnector3">
              <a:avLst>
                <a:gd name="adj1" fmla="val 99778"/>
              </a:avLst>
            </a:prstGeom>
            <a:ln w="28575" cap="rnd">
              <a:solidFill>
                <a:schemeClr val="bg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pojnice: pravoúhlá 36">
              <a:extLst>
                <a:ext uri="{FF2B5EF4-FFF2-40B4-BE49-F238E27FC236}">
                  <a16:creationId xmlns:a16="http://schemas.microsoft.com/office/drawing/2014/main" xmlns="" id="{4B3B72ED-1FFE-5712-3A6D-B0404BDB3601}"/>
                </a:ext>
              </a:extLst>
            </p:cNvPr>
            <p:cNvCxnSpPr/>
            <p:nvPr/>
          </p:nvCxnSpPr>
          <p:spPr>
            <a:xfrm>
              <a:off x="10353057" y="3940382"/>
              <a:ext cx="2010838" cy="2185522"/>
            </a:xfrm>
            <a:prstGeom prst="bentConnector3">
              <a:avLst>
                <a:gd name="adj1" fmla="val 48382"/>
              </a:avLst>
            </a:prstGeom>
            <a:ln w="28575" cap="rnd">
              <a:solidFill>
                <a:schemeClr val="tx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pojnice: pravoúhlá 37">
              <a:extLst>
                <a:ext uri="{FF2B5EF4-FFF2-40B4-BE49-F238E27FC236}">
                  <a16:creationId xmlns:a16="http://schemas.microsoft.com/office/drawing/2014/main" xmlns="" id="{410964C8-2BF9-774D-DE20-D94B69805C8E}"/>
                </a:ext>
              </a:extLst>
            </p:cNvPr>
            <p:cNvCxnSpPr/>
            <p:nvPr/>
          </p:nvCxnSpPr>
          <p:spPr>
            <a:xfrm flipH="1">
              <a:off x="2025980" y="5032911"/>
              <a:ext cx="2308481" cy="2016011"/>
            </a:xfrm>
            <a:prstGeom prst="bentConnector3">
              <a:avLst>
                <a:gd name="adj1" fmla="val 67082"/>
              </a:avLst>
            </a:prstGeom>
            <a:ln w="28575" cap="rnd">
              <a:solidFill>
                <a:schemeClr val="bg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pojnice: pravoúhlá 38">
              <a:extLst>
                <a:ext uri="{FF2B5EF4-FFF2-40B4-BE49-F238E27FC236}">
                  <a16:creationId xmlns:a16="http://schemas.microsoft.com/office/drawing/2014/main" xmlns="" id="{9D8AC934-30F2-2B72-CC7E-DA2573079F25}"/>
                </a:ext>
              </a:extLst>
            </p:cNvPr>
            <p:cNvCxnSpPr/>
            <p:nvPr/>
          </p:nvCxnSpPr>
          <p:spPr>
            <a:xfrm>
              <a:off x="9272402" y="1802823"/>
              <a:ext cx="2760279" cy="1529072"/>
            </a:xfrm>
            <a:prstGeom prst="bentConnector3">
              <a:avLst>
                <a:gd name="adj1" fmla="val 48382"/>
              </a:avLst>
            </a:prstGeom>
            <a:ln w="28575" cap="rnd">
              <a:solidFill>
                <a:schemeClr val="tx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pojnice: pravoúhlá 39">
              <a:extLst>
                <a:ext uri="{FF2B5EF4-FFF2-40B4-BE49-F238E27FC236}">
                  <a16:creationId xmlns:a16="http://schemas.microsoft.com/office/drawing/2014/main" xmlns="" id="{69142995-5C4A-4689-7660-681D86803069}"/>
                </a:ext>
              </a:extLst>
            </p:cNvPr>
            <p:cNvCxnSpPr/>
            <p:nvPr/>
          </p:nvCxnSpPr>
          <p:spPr>
            <a:xfrm flipV="1">
              <a:off x="9771166" y="885949"/>
              <a:ext cx="1554785" cy="99703"/>
            </a:xfrm>
            <a:prstGeom prst="bentConnector3">
              <a:avLst>
                <a:gd name="adj1" fmla="val 102340"/>
              </a:avLst>
            </a:prstGeom>
            <a:ln w="28575" cap="rnd">
              <a:solidFill>
                <a:schemeClr val="bg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Obrázek 40">
              <a:extLst>
                <a:ext uri="{FF2B5EF4-FFF2-40B4-BE49-F238E27FC236}">
                  <a16:creationId xmlns:a16="http://schemas.microsoft.com/office/drawing/2014/main" xmlns="" id="{A71E6F0B-7D0A-E81E-4C9C-D69614DF6D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48" t="12579" r="22708" b="-832"/>
            <a:stretch/>
          </p:blipFill>
          <p:spPr bwMode="auto">
            <a:xfrm>
              <a:off x="11055927" y="5735782"/>
              <a:ext cx="3288665" cy="3288665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2" name="Obrázek 41" descr="Plošná dlažba HBG® barva natural">
              <a:extLst>
                <a:ext uri="{FF2B5EF4-FFF2-40B4-BE49-F238E27FC236}">
                  <a16:creationId xmlns:a16="http://schemas.microsoft.com/office/drawing/2014/main" xmlns="" id="{26E967D7-32E5-101B-D0CA-8CD307915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49" t="42239" r="25149"/>
            <a:stretch/>
          </p:blipFill>
          <p:spPr bwMode="auto">
            <a:xfrm>
              <a:off x="0" y="3099460"/>
              <a:ext cx="2058035" cy="2058035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3" name="Obrázek 42" descr="Buy Helleborus Orientalis Plants Online | Garden Goods Direct">
              <a:extLst>
                <a:ext uri="{FF2B5EF4-FFF2-40B4-BE49-F238E27FC236}">
                  <a16:creationId xmlns:a16="http://schemas.microsoft.com/office/drawing/2014/main" xmlns="" id="{E67BC97B-C471-1354-8C27-549A05D892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578930" y="6187045"/>
              <a:ext cx="2682875" cy="2682875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4" name="Obrázek 43" descr="Quercus petraea - Wikipedia">
              <a:extLst>
                <a:ext uri="{FF2B5EF4-FFF2-40B4-BE49-F238E27FC236}">
                  <a16:creationId xmlns:a16="http://schemas.microsoft.com/office/drawing/2014/main" xmlns="" id="{2E4A9D20-7268-0310-2804-EC40D0CE27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7" t="6987" r="7352" b="6987"/>
            <a:stretch/>
          </p:blipFill>
          <p:spPr bwMode="auto">
            <a:xfrm>
              <a:off x="748146" y="308759"/>
              <a:ext cx="2421890" cy="2421890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5" name="Obrázek 44" descr="Hydrangea arborescens 'Annabelle' (Smooth Hydrangea)">
              <a:extLst>
                <a:ext uri="{FF2B5EF4-FFF2-40B4-BE49-F238E27FC236}">
                  <a16:creationId xmlns:a16="http://schemas.microsoft.com/office/drawing/2014/main" xmlns="" id="{1456B16B-EA68-7B12-C93A-AA6F46424D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09" r="7637" b="13661"/>
            <a:stretch/>
          </p:blipFill>
          <p:spPr bwMode="auto">
            <a:xfrm>
              <a:off x="9262753" y="5296395"/>
              <a:ext cx="1745615" cy="1745615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6" name="Obrázek 45" descr="Callicarpa bodinieri 'Profusion' - Zahradní centrum &quot;Strakovo&quot; s.r.o.">
              <a:extLst>
                <a:ext uri="{FF2B5EF4-FFF2-40B4-BE49-F238E27FC236}">
                  <a16:creationId xmlns:a16="http://schemas.microsoft.com/office/drawing/2014/main" xmlns="" id="{89B633D3-9416-DF8E-E15F-DD779C2CF1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751" y="5949538"/>
              <a:ext cx="2164715" cy="2164715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7" name="Obrázek 46" descr="Symphyotrichum novi-belgii 'Terry's Pride' | Perenniculum">
              <a:extLst>
                <a:ext uri="{FF2B5EF4-FFF2-40B4-BE49-F238E27FC236}">
                  <a16:creationId xmlns:a16="http://schemas.microsoft.com/office/drawing/2014/main" xmlns="" id="{70228958-1053-B304-17DB-3C3226B04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4" r="12504"/>
            <a:stretch/>
          </p:blipFill>
          <p:spPr bwMode="auto">
            <a:xfrm>
              <a:off x="12789725" y="3135086"/>
              <a:ext cx="1664335" cy="1664335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8" name="Obrázek 47" descr="Aster linosyris - Goldhaar-Aster">
              <a:extLst>
                <a:ext uri="{FF2B5EF4-FFF2-40B4-BE49-F238E27FC236}">
                  <a16:creationId xmlns:a16="http://schemas.microsoft.com/office/drawing/2014/main" xmlns="" id="{7D73A36C-CD53-2903-66C4-074086B9C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" r="36835"/>
            <a:stretch/>
          </p:blipFill>
          <p:spPr bwMode="auto">
            <a:xfrm>
              <a:off x="11566566" y="3111336"/>
              <a:ext cx="1659255" cy="1659255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9" name="Obrázek 48">
              <a:extLst>
                <a:ext uri="{FF2B5EF4-FFF2-40B4-BE49-F238E27FC236}">
                  <a16:creationId xmlns:a16="http://schemas.microsoft.com/office/drawing/2014/main" xmlns="" id="{2C457F65-C4AE-5A35-0549-7256B8E8FD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16" t="12652" r="15711" b="-12783"/>
            <a:stretch/>
          </p:blipFill>
          <p:spPr bwMode="auto">
            <a:xfrm>
              <a:off x="11234057" y="0"/>
              <a:ext cx="2753995" cy="2753995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0" name="Obrázek 49">
              <a:extLst>
                <a:ext uri="{FF2B5EF4-FFF2-40B4-BE49-F238E27FC236}">
                  <a16:creationId xmlns:a16="http://schemas.microsoft.com/office/drawing/2014/main" xmlns="" id="{AAE9DD5E-43AD-3020-A1D5-1570E26E0E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80" t="789" r="1957" b="556"/>
            <a:stretch/>
          </p:blipFill>
          <p:spPr bwMode="auto">
            <a:xfrm>
              <a:off x="2850078" y="6555180"/>
              <a:ext cx="2947670" cy="2947670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51" name="TextovéPole 50">
            <a:extLst>
              <a:ext uri="{FF2B5EF4-FFF2-40B4-BE49-F238E27FC236}">
                <a16:creationId xmlns:a16="http://schemas.microsoft.com/office/drawing/2014/main" xmlns="" id="{A1C2E4BC-5420-B1AB-DD52-1AF433811EA2}"/>
              </a:ext>
            </a:extLst>
          </p:cNvPr>
          <p:cNvSpPr txBox="1"/>
          <p:nvPr/>
        </p:nvSpPr>
        <p:spPr>
          <a:xfrm>
            <a:off x="5475572" y="3839179"/>
            <a:ext cx="860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t>Nízké keře</a:t>
            </a:r>
          </a:p>
          <a:p>
            <a:pPr rtl="0"/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podél budovy</a:t>
            </a:r>
            <a:endParaRPr lang="cs-CZ" sz="80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xmlns="" id="{B67F65CE-C2A5-6DA2-585B-D8DDEC955DF2}"/>
              </a:ext>
            </a:extLst>
          </p:cNvPr>
          <p:cNvSpPr txBox="1"/>
          <p:nvPr/>
        </p:nvSpPr>
        <p:spPr>
          <a:xfrm>
            <a:off x="414475" y="710570"/>
            <a:ext cx="1040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kern="12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t>Soliterní</a:t>
            </a:r>
            <a:r>
              <a:rPr lang="cs-CZ" sz="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t> dub zimní</a:t>
            </a:r>
          </a:p>
          <a:p>
            <a:pPr rtl="0"/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</a:t>
            </a:r>
            <a:r>
              <a:rPr lang="cs-CZ" sz="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Quercus</a:t>
            </a:r>
            <a:r>
              <a:rPr lang="cs-CZ" sz="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cs-CZ" sz="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petraea</a:t>
            </a:r>
            <a:r>
              <a:rPr lang="cs-CZ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</a:t>
            </a:r>
            <a:endParaRPr lang="cs-CZ" sz="800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xmlns="" id="{B4C7CE6A-3AF6-6391-3EF0-3C55A6E945FA}"/>
              </a:ext>
            </a:extLst>
          </p:cNvPr>
          <p:cNvSpPr txBox="1"/>
          <p:nvPr/>
        </p:nvSpPr>
        <p:spPr>
          <a:xfrm>
            <a:off x="323528" y="4587974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t>Odpočívadlo se zvlněnými lavičkami v mlatové ploše</a:t>
            </a: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xmlns="" id="{7D888702-53D4-12E3-9C4C-7167A8C26F80}"/>
              </a:ext>
            </a:extLst>
          </p:cNvPr>
          <p:cNvSpPr txBox="1"/>
          <p:nvPr/>
        </p:nvSpPr>
        <p:spPr>
          <a:xfrm>
            <a:off x="7486782" y="402451"/>
            <a:ext cx="14960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t>Lavičky s opěradlem</a:t>
            </a:r>
          </a:p>
        </p:txBody>
      </p:sp>
      <p:sp>
        <p:nvSpPr>
          <p:cNvPr id="54" name="TextovéPole 53">
            <a:extLst>
              <a:ext uri="{FF2B5EF4-FFF2-40B4-BE49-F238E27FC236}">
                <a16:creationId xmlns:a16="http://schemas.microsoft.com/office/drawing/2014/main" xmlns="" id="{623D37C5-3622-306D-2A42-058048A1F304}"/>
              </a:ext>
            </a:extLst>
          </p:cNvPr>
          <p:cNvSpPr txBox="1"/>
          <p:nvPr/>
        </p:nvSpPr>
        <p:spPr>
          <a:xfrm>
            <a:off x="7720713" y="1782751"/>
            <a:ext cx="1496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t>Doplnění stávajícího trvalkového záhonu</a:t>
            </a:r>
          </a:p>
        </p:txBody>
      </p:sp>
    </p:spTree>
    <p:extLst>
      <p:ext uri="{BB962C8B-B14F-4D97-AF65-F5344CB8AC3E}">
        <p14:creationId xmlns:p14="http://schemas.microsoft.com/office/powerpoint/2010/main" val="3888752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Atregia_PPT_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907704" y="1347614"/>
            <a:ext cx="7236296" cy="2808312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ovací čára 5"/>
          <p:cNvCxnSpPr/>
          <p:nvPr/>
        </p:nvCxnSpPr>
        <p:spPr>
          <a:xfrm>
            <a:off x="1907704" y="1347614"/>
            <a:ext cx="7236296" cy="0"/>
          </a:xfrm>
          <a:prstGeom prst="line">
            <a:avLst/>
          </a:prstGeom>
          <a:ln w="38100" cmpd="sng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2267744" y="1779662"/>
            <a:ext cx="6696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Lokalita 2</a:t>
            </a:r>
          </a:p>
          <a:p>
            <a:r>
              <a:rPr lang="cs-CZ" b="1" dirty="0">
                <a:solidFill>
                  <a:schemeClr val="bg1"/>
                </a:solidFill>
              </a:rPr>
              <a:t>Zadní přístupová cesta k budově interny 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	</a:t>
            </a:r>
            <a:endParaRPr lang="cs-CZ" sz="1400" b="1" dirty="0">
              <a:solidFill>
                <a:schemeClr val="bg1"/>
              </a:solidFill>
            </a:endParaRPr>
          </a:p>
        </p:txBody>
      </p:sp>
      <p:pic>
        <p:nvPicPr>
          <p:cNvPr id="9" name="Obrázek 8" descr="Atregia_logo_bile-01.png">
            <a:extLst>
              <a:ext uri="{FF2B5EF4-FFF2-40B4-BE49-F238E27FC236}">
                <a16:creationId xmlns:a16="http://schemas.microsoft.com/office/drawing/2014/main" xmlns="" id="{90786173-444C-4AE2-83B5-8738F1FF481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31294" y="4463317"/>
            <a:ext cx="819757" cy="43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15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51DDFC46-D494-49D9-8A9B-40FAE3F765EB}"/>
              </a:ext>
            </a:extLst>
          </p:cNvPr>
          <p:cNvSpPr txBox="1"/>
          <p:nvPr/>
        </p:nvSpPr>
        <p:spPr>
          <a:xfrm>
            <a:off x="323528" y="202396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2000" b="1" dirty="0">
                <a:solidFill>
                  <a:schemeClr val="tx2"/>
                </a:solidFill>
                <a:latin typeface="+mj-lt"/>
              </a:rPr>
              <a:t>Současný stav</a:t>
            </a:r>
            <a:endParaRPr lang="cs-CZ" sz="2000" b="1" kern="1200" baseline="0" dirty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5DCB6D2A-2747-43ED-A0DA-5C05C6AFA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568" y="4479212"/>
            <a:ext cx="853210" cy="419186"/>
          </a:xfrm>
          <a:prstGeom prst="rect">
            <a:avLst/>
          </a:prstGeom>
        </p:spPr>
      </p:pic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xmlns="" id="{C27C00F1-CB32-46A5-8FA7-DB4A02426ADE}"/>
              </a:ext>
            </a:extLst>
          </p:cNvPr>
          <p:cNvCxnSpPr/>
          <p:nvPr/>
        </p:nvCxnSpPr>
        <p:spPr>
          <a:xfrm>
            <a:off x="8157096" y="4555840"/>
            <a:ext cx="0" cy="25637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xmlns="" id="{31AD0971-BED5-0458-7C99-35382B7FC783}"/>
              </a:ext>
            </a:extLst>
          </p:cNvPr>
          <p:cNvSpPr txBox="1"/>
          <p:nvPr/>
        </p:nvSpPr>
        <p:spPr>
          <a:xfrm>
            <a:off x="297862" y="4870393"/>
            <a:ext cx="4608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Lokalita 2</a:t>
            </a:r>
            <a:endParaRPr lang="cs-CZ" sz="1000" b="1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99B8282C-CBBD-9215-24F7-E940B7BAFC1A}"/>
              </a:ext>
            </a:extLst>
          </p:cNvPr>
          <p:cNvSpPr txBox="1"/>
          <p:nvPr/>
        </p:nvSpPr>
        <p:spPr>
          <a:xfrm>
            <a:off x="6202673" y="700961"/>
            <a:ext cx="2765105" cy="232371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bg1"/>
              </a:buClr>
              <a:buSzPct val="120000"/>
            </a:pPr>
            <a:r>
              <a:rPr lang="cs-CZ" sz="1200" b="1" dirty="0">
                <a:solidFill>
                  <a:schemeClr val="bg1"/>
                </a:solidFill>
              </a:rPr>
              <a:t>Východiska pro návrh: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Obnova využití přístupové trasy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Propojení na lokalitu č.1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Rekonstrukce povrchu cesty – náhrada za vodopropustný materiál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Probírka porostů – odstranění provozně nebezpečných dřevin, likvidace invazivních druhů, prosvětlení podrostu</a:t>
            </a:r>
          </a:p>
          <a:p>
            <a:pPr marL="177800" indent="-177800">
              <a:spcBef>
                <a:spcPts val="600"/>
              </a:spcBef>
              <a:buClr>
                <a:schemeClr val="bg1"/>
              </a:buClr>
              <a:buSzPct val="120000"/>
              <a:buFont typeface="Arial" pitchFamily="34" charset="0"/>
              <a:buChar char="•"/>
            </a:pPr>
            <a:r>
              <a:rPr lang="cs-CZ" sz="1200" dirty="0">
                <a:solidFill>
                  <a:schemeClr val="bg1"/>
                </a:solidFill>
              </a:rPr>
              <a:t>Výsadba nového stromořadí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24550F47-71E3-75C8-5650-8A10337376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8"/>
          <a:stretch/>
        </p:blipFill>
        <p:spPr bwMode="auto">
          <a:xfrm>
            <a:off x="413911" y="700960"/>
            <a:ext cx="5435373" cy="36709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02546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51DDFC46-D494-49D9-8A9B-40FAE3F765EB}"/>
              </a:ext>
            </a:extLst>
          </p:cNvPr>
          <p:cNvSpPr txBox="1"/>
          <p:nvPr/>
        </p:nvSpPr>
        <p:spPr>
          <a:xfrm>
            <a:off x="323528" y="202396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2000" b="1" dirty="0">
                <a:solidFill>
                  <a:schemeClr val="tx2"/>
                </a:solidFill>
                <a:latin typeface="+mj-lt"/>
              </a:rPr>
              <a:t>Návrh řešení</a:t>
            </a:r>
            <a:endParaRPr lang="cs-CZ" sz="2000" b="1" kern="1200" baseline="0" dirty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5DCB6D2A-2747-43ED-A0DA-5C05C6AFA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568" y="4479212"/>
            <a:ext cx="853210" cy="419186"/>
          </a:xfrm>
          <a:prstGeom prst="rect">
            <a:avLst/>
          </a:prstGeom>
        </p:spPr>
      </p:pic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xmlns="" id="{C27C00F1-CB32-46A5-8FA7-DB4A02426ADE}"/>
              </a:ext>
            </a:extLst>
          </p:cNvPr>
          <p:cNvCxnSpPr/>
          <p:nvPr/>
        </p:nvCxnSpPr>
        <p:spPr>
          <a:xfrm>
            <a:off x="8157096" y="4555840"/>
            <a:ext cx="0" cy="25637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C14D8BC1-E1E2-2F31-3518-DB2FF5CFCD33}"/>
              </a:ext>
            </a:extLst>
          </p:cNvPr>
          <p:cNvSpPr txBox="1"/>
          <p:nvPr/>
        </p:nvSpPr>
        <p:spPr>
          <a:xfrm>
            <a:off x="297862" y="4870393"/>
            <a:ext cx="4608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Lokalita 2</a:t>
            </a:r>
            <a:endParaRPr lang="cs-CZ" sz="1000" b="1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xmlns="" id="{EBE77BC5-0A0D-0AB9-BEBD-DABCBD787516}"/>
              </a:ext>
            </a:extLst>
          </p:cNvPr>
          <p:cNvGrpSpPr/>
          <p:nvPr/>
        </p:nvGrpSpPr>
        <p:grpSpPr>
          <a:xfrm>
            <a:off x="501835" y="949391"/>
            <a:ext cx="8301560" cy="3350551"/>
            <a:chOff x="0" y="0"/>
            <a:chExt cx="13774469" cy="5559441"/>
          </a:xfrm>
        </p:grpSpPr>
        <p:pic>
          <p:nvPicPr>
            <p:cNvPr id="16" name="Obrázek 15" descr="Imagen gratis: bosque, hoja, hierba verde, paisaje, medio ambiente, madera,  verano, árbol, naturaleza">
              <a:extLst>
                <a:ext uri="{FF2B5EF4-FFF2-40B4-BE49-F238E27FC236}">
                  <a16:creationId xmlns:a16="http://schemas.microsoft.com/office/drawing/2014/main" xmlns="" id="{4154A007-B1A9-83B0-A93B-4236466E7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9" r="16669"/>
            <a:stretch/>
          </p:blipFill>
          <p:spPr bwMode="auto">
            <a:xfrm>
              <a:off x="2090057" y="2980706"/>
              <a:ext cx="2578735" cy="2578735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Obrázek 16">
              <a:extLst>
                <a:ext uri="{FF2B5EF4-FFF2-40B4-BE49-F238E27FC236}">
                  <a16:creationId xmlns:a16="http://schemas.microsoft.com/office/drawing/2014/main" xmlns="" id="{8DBD6EA8-3C23-DD2C-493A-60ED59F87E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75" r="12575"/>
            <a:stretch/>
          </p:blipFill>
          <p:spPr bwMode="auto">
            <a:xfrm>
              <a:off x="0" y="0"/>
              <a:ext cx="3098800" cy="3098800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18" name="Spojnice: pravoúhlá 17">
              <a:extLst>
                <a:ext uri="{FF2B5EF4-FFF2-40B4-BE49-F238E27FC236}">
                  <a16:creationId xmlns:a16="http://schemas.microsoft.com/office/drawing/2014/main" xmlns="" id="{14D28129-1665-C6CA-19EE-1482DA424125}"/>
                </a:ext>
              </a:extLst>
            </p:cNvPr>
            <p:cNvCxnSpPr/>
            <p:nvPr/>
          </p:nvCxnSpPr>
          <p:spPr>
            <a:xfrm flipH="1">
              <a:off x="3071008" y="1256557"/>
              <a:ext cx="759773" cy="45719"/>
            </a:xfrm>
            <a:prstGeom prst="bentConnector3">
              <a:avLst>
                <a:gd name="adj1" fmla="val 98787"/>
              </a:avLst>
            </a:prstGeom>
            <a:ln w="28575" cap="rnd">
              <a:solidFill>
                <a:schemeClr val="bg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Obrázek 19">
              <a:extLst>
                <a:ext uri="{FF2B5EF4-FFF2-40B4-BE49-F238E27FC236}">
                  <a16:creationId xmlns:a16="http://schemas.microsoft.com/office/drawing/2014/main" xmlns="" id="{04994E8A-36AF-D6FD-E1B6-831FF6214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74"/>
            <a:stretch/>
          </p:blipFill>
          <p:spPr bwMode="auto">
            <a:xfrm>
              <a:off x="3669475" y="415636"/>
              <a:ext cx="9077325" cy="270700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21" name="Spojnice: pravoúhlá 20">
              <a:extLst>
                <a:ext uri="{FF2B5EF4-FFF2-40B4-BE49-F238E27FC236}">
                  <a16:creationId xmlns:a16="http://schemas.microsoft.com/office/drawing/2014/main" xmlns="" id="{5ABAD601-030B-33CF-3E2E-9B22A8B8A63A}"/>
                </a:ext>
              </a:extLst>
            </p:cNvPr>
            <p:cNvCxnSpPr/>
            <p:nvPr/>
          </p:nvCxnSpPr>
          <p:spPr>
            <a:xfrm>
              <a:off x="6208568" y="2705347"/>
              <a:ext cx="45719" cy="855666"/>
            </a:xfrm>
            <a:prstGeom prst="bentConnector3">
              <a:avLst>
                <a:gd name="adj1" fmla="val 3305"/>
              </a:avLst>
            </a:prstGeom>
            <a:ln w="28575" cap="rnd">
              <a:solidFill>
                <a:schemeClr val="bg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Obrázek 21" descr="Acer platanoides, Spitz-Ahorn von Bruns Pflanzen">
              <a:extLst>
                <a:ext uri="{FF2B5EF4-FFF2-40B4-BE49-F238E27FC236}">
                  <a16:creationId xmlns:a16="http://schemas.microsoft.com/office/drawing/2014/main" xmlns="" id="{06FF4614-ACF0-D2E1-DEB0-F75B8A99B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6" r="-375" b="6779"/>
            <a:stretch/>
          </p:blipFill>
          <p:spPr bwMode="auto">
            <a:xfrm>
              <a:off x="10770919" y="1626919"/>
              <a:ext cx="3003550" cy="3003550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23" name="Spojnice: pravoúhlá 22">
              <a:extLst>
                <a:ext uri="{FF2B5EF4-FFF2-40B4-BE49-F238E27FC236}">
                  <a16:creationId xmlns:a16="http://schemas.microsoft.com/office/drawing/2014/main" xmlns="" id="{30B57FBE-97FE-4EE1-8039-D215D00121DD}"/>
                </a:ext>
              </a:extLst>
            </p:cNvPr>
            <p:cNvCxnSpPr/>
            <p:nvPr/>
          </p:nvCxnSpPr>
          <p:spPr>
            <a:xfrm>
              <a:off x="10008672" y="1814698"/>
              <a:ext cx="750372" cy="1415390"/>
            </a:xfrm>
            <a:prstGeom prst="bentConnector3">
              <a:avLst>
                <a:gd name="adj1" fmla="val 3305"/>
              </a:avLst>
            </a:prstGeom>
            <a:ln w="28575" cap="rnd">
              <a:solidFill>
                <a:schemeClr val="bg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pojnice: pravoúhlá 23">
              <a:extLst>
                <a:ext uri="{FF2B5EF4-FFF2-40B4-BE49-F238E27FC236}">
                  <a16:creationId xmlns:a16="http://schemas.microsoft.com/office/drawing/2014/main" xmlns="" id="{9DDF94F9-528B-A428-5ACC-282B12DF254E}"/>
                </a:ext>
              </a:extLst>
            </p:cNvPr>
            <p:cNvCxnSpPr/>
            <p:nvPr/>
          </p:nvCxnSpPr>
          <p:spPr>
            <a:xfrm flipH="1">
              <a:off x="3379767" y="2135331"/>
              <a:ext cx="4208565" cy="907300"/>
            </a:xfrm>
            <a:prstGeom prst="bentConnector3">
              <a:avLst>
                <a:gd name="adj1" fmla="val 98787"/>
              </a:avLst>
            </a:prstGeom>
            <a:ln w="28575" cap="rnd">
              <a:solidFill>
                <a:schemeClr val="bg2">
                  <a:lumMod val="50000"/>
                </a:schemeClr>
              </a:solidFill>
              <a:prstDash val="sysDot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Obrázek 24" descr="Plošná dlažba HBG® barva natural">
              <a:extLst>
                <a:ext uri="{FF2B5EF4-FFF2-40B4-BE49-F238E27FC236}">
                  <a16:creationId xmlns:a16="http://schemas.microsoft.com/office/drawing/2014/main" xmlns="" id="{9FEF661A-E84B-8E86-07FE-C2599CF766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49" t="42239" r="25149"/>
            <a:stretch/>
          </p:blipFill>
          <p:spPr bwMode="auto">
            <a:xfrm>
              <a:off x="5201392" y="3443844"/>
              <a:ext cx="2057400" cy="2057400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6" name="TextovéPole 25">
            <a:extLst>
              <a:ext uri="{FF2B5EF4-FFF2-40B4-BE49-F238E27FC236}">
                <a16:creationId xmlns:a16="http://schemas.microsoft.com/office/drawing/2014/main" xmlns="" id="{AD760B95-8B50-8E4A-5FA4-ED5B0EA2AF68}"/>
              </a:ext>
            </a:extLst>
          </p:cNvPr>
          <p:cNvSpPr txBox="1"/>
          <p:nvPr/>
        </p:nvSpPr>
        <p:spPr>
          <a:xfrm>
            <a:off x="454188" y="733947"/>
            <a:ext cx="18984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t>Schodiště propojující lokalitu 1 a 2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xmlns="" id="{3F598B1B-46D7-2A5C-D372-54F0155FEE97}"/>
              </a:ext>
            </a:extLst>
          </p:cNvPr>
          <p:cNvSpPr txBox="1"/>
          <p:nvPr/>
        </p:nvSpPr>
        <p:spPr>
          <a:xfrm>
            <a:off x="1445197" y="4331661"/>
            <a:ext cx="18984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t>Prosvětlení porostu podél cesty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xmlns="" id="{3D378574-2654-16C8-163A-4FE430DD462E}"/>
              </a:ext>
            </a:extLst>
          </p:cNvPr>
          <p:cNvSpPr txBox="1"/>
          <p:nvPr/>
        </p:nvSpPr>
        <p:spPr>
          <a:xfrm>
            <a:off x="3636596" y="4299942"/>
            <a:ext cx="18984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t>Nový povrch cesty – vsakovací dlažba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xmlns="" id="{13CDEA48-2BB6-223F-6BB4-71FA5816808E}"/>
              </a:ext>
            </a:extLst>
          </p:cNvPr>
          <p:cNvSpPr txBox="1"/>
          <p:nvPr/>
        </p:nvSpPr>
        <p:spPr>
          <a:xfrm>
            <a:off x="6759951" y="3771088"/>
            <a:ext cx="1898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s-CZ" sz="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t>Nové javorové stromořadí </a:t>
            </a:r>
          </a:p>
          <a:p>
            <a:pPr rtl="0"/>
            <a:r>
              <a:rPr lang="cs-CZ" sz="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t>(</a:t>
            </a:r>
            <a:r>
              <a:rPr lang="cs-CZ" sz="800" i="1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t>Acer </a:t>
            </a:r>
            <a:r>
              <a:rPr lang="cs-CZ" sz="800" i="1" kern="12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t>platanoides</a:t>
            </a:r>
            <a:r>
              <a:rPr lang="cs-CZ" sz="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01406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Atregia_PPT_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907704" y="1347614"/>
            <a:ext cx="7236296" cy="2808312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ovací čára 5"/>
          <p:cNvCxnSpPr/>
          <p:nvPr/>
        </p:nvCxnSpPr>
        <p:spPr>
          <a:xfrm>
            <a:off x="1907704" y="1347614"/>
            <a:ext cx="7236296" cy="0"/>
          </a:xfrm>
          <a:prstGeom prst="line">
            <a:avLst/>
          </a:prstGeom>
          <a:ln w="38100" cmpd="sng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2267744" y="1779662"/>
            <a:ext cx="6696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Lokalita 3</a:t>
            </a:r>
          </a:p>
          <a:p>
            <a:r>
              <a:rPr lang="cs-CZ" b="1" dirty="0">
                <a:solidFill>
                  <a:schemeClr val="bg1"/>
                </a:solidFill>
              </a:rPr>
              <a:t>Menší plocha zeleně u budovy porodnice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	</a:t>
            </a:r>
            <a:endParaRPr lang="cs-CZ" sz="1400" b="1" dirty="0">
              <a:solidFill>
                <a:schemeClr val="bg1"/>
              </a:solidFill>
            </a:endParaRPr>
          </a:p>
        </p:txBody>
      </p:sp>
      <p:pic>
        <p:nvPicPr>
          <p:cNvPr id="9" name="Obrázek 8" descr="Atregia_logo_bile-01.png">
            <a:extLst>
              <a:ext uri="{FF2B5EF4-FFF2-40B4-BE49-F238E27FC236}">
                <a16:creationId xmlns:a16="http://schemas.microsoft.com/office/drawing/2014/main" xmlns="" id="{90786173-444C-4AE2-83B5-8738F1FF481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31294" y="4463317"/>
            <a:ext cx="819757" cy="43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1546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Atregia">
      <a:dk1>
        <a:sysClr val="windowText" lastClr="000000"/>
      </a:dk1>
      <a:lt1>
        <a:sysClr val="window" lastClr="FFFFFF"/>
      </a:lt1>
      <a:dk2>
        <a:srgbClr val="76B82A"/>
      </a:dk2>
      <a:lt2>
        <a:srgbClr val="98C669"/>
      </a:lt2>
      <a:accent1>
        <a:srgbClr val="AA0000"/>
      </a:accent1>
      <a:accent2>
        <a:srgbClr val="359830"/>
      </a:accent2>
      <a:accent3>
        <a:srgbClr val="98C669"/>
      </a:accent3>
      <a:accent4>
        <a:srgbClr val="000000"/>
      </a:accent4>
      <a:accent5>
        <a:srgbClr val="AA0000"/>
      </a:accent5>
      <a:accent6>
        <a:srgbClr val="3F3F3F"/>
      </a:accent6>
      <a:hlink>
        <a:srgbClr val="7F7F7F"/>
      </a:hlink>
      <a:folHlink>
        <a:srgbClr val="7F7F7F"/>
      </a:folHlink>
    </a:clrScheme>
    <a:fontScheme name="Atregi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2720</TotalTime>
  <Words>708</Words>
  <Application>Microsoft Office PowerPoint</Application>
  <PresentationFormat>Předvádění na obrazovce (16:9)</PresentationFormat>
  <Paragraphs>188</Paragraphs>
  <Slides>30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4" baseType="lpstr">
      <vt:lpstr>Arial</vt:lpstr>
      <vt:lpstr>Calibri</vt:lpstr>
      <vt:lpstr>Tahoma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ArkAdiA, s.r.o.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Petr Weidenhöfer</dc:creator>
  <cp:lastModifiedBy>Tomáš Bazala</cp:lastModifiedBy>
  <cp:revision>170</cp:revision>
  <dcterms:created xsi:type="dcterms:W3CDTF">2020-06-01T07:40:31Z</dcterms:created>
  <dcterms:modified xsi:type="dcterms:W3CDTF">2024-01-15T11:15:56Z</dcterms:modified>
</cp:coreProperties>
</file>